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2"/>
  </p:notesMasterIdLst>
  <p:handoutMasterIdLst>
    <p:handoutMasterId r:id="rId33"/>
  </p:handoutMasterIdLst>
  <p:sldIdLst>
    <p:sldId id="256" r:id="rId2"/>
    <p:sldId id="257" r:id="rId3"/>
    <p:sldId id="297" r:id="rId4"/>
    <p:sldId id="258" r:id="rId5"/>
    <p:sldId id="263" r:id="rId6"/>
    <p:sldId id="259" r:id="rId7"/>
    <p:sldId id="261" r:id="rId8"/>
    <p:sldId id="262" r:id="rId9"/>
    <p:sldId id="299" r:id="rId10"/>
    <p:sldId id="301" r:id="rId11"/>
    <p:sldId id="298" r:id="rId12"/>
    <p:sldId id="302" r:id="rId13"/>
    <p:sldId id="303" r:id="rId14"/>
    <p:sldId id="283" r:id="rId15"/>
    <p:sldId id="264" r:id="rId16"/>
    <p:sldId id="266" r:id="rId17"/>
    <p:sldId id="284" r:id="rId18"/>
    <p:sldId id="285" r:id="rId19"/>
    <p:sldId id="286" r:id="rId20"/>
    <p:sldId id="289" r:id="rId21"/>
    <p:sldId id="305" r:id="rId22"/>
    <p:sldId id="306" r:id="rId23"/>
    <p:sldId id="288" r:id="rId24"/>
    <p:sldId id="293" r:id="rId25"/>
    <p:sldId id="304" r:id="rId26"/>
    <p:sldId id="295" r:id="rId27"/>
    <p:sldId id="296" r:id="rId28"/>
    <p:sldId id="268" r:id="rId29"/>
    <p:sldId id="273" r:id="rId30"/>
    <p:sldId id="274" r:id="rId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3649"/>
  </p:normalViewPr>
  <p:slideViewPr>
    <p:cSldViewPr>
      <p:cViewPr>
        <p:scale>
          <a:sx n="95" d="100"/>
          <a:sy n="95" d="100"/>
        </p:scale>
        <p:origin x="2040" y="48"/>
      </p:cViewPr>
      <p:guideLst>
        <p:guide orient="horz" pos="2160"/>
        <p:guide pos="2880"/>
      </p:guideLst>
    </p:cSldViewPr>
  </p:slideViewPr>
  <p:notesTextViewPr>
    <p:cViewPr>
      <p:scale>
        <a:sx n="100" d="100"/>
        <a:sy n="100" d="100"/>
      </p:scale>
      <p:origin x="0" y="-1256"/>
    </p:cViewPr>
  </p:notesTextViewPr>
  <p:sorterViewPr>
    <p:cViewPr>
      <p:scale>
        <a:sx n="100" d="100"/>
        <a:sy n="100" d="100"/>
      </p:scale>
      <p:origin x="0" y="2149"/>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275DC5-1DF2-4A49-8A64-4898A939681C}" type="datetimeFigureOut">
              <a:rPr lang="en-US" smtClean="0"/>
              <a:t>9/25/21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502D6A-D489-EE44-AB50-3C9C17ED615C}" type="slidenum">
              <a:rPr lang="en-US" smtClean="0"/>
              <a:t>‹#›</a:t>
            </a:fld>
            <a:endParaRPr lang="en-US"/>
          </a:p>
        </p:txBody>
      </p:sp>
    </p:spTree>
    <p:extLst>
      <p:ext uri="{BB962C8B-B14F-4D97-AF65-F5344CB8AC3E}">
        <p14:creationId xmlns:p14="http://schemas.microsoft.com/office/powerpoint/2010/main" val="29349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66B04A2-0079-A947-A558-42345A062506}" type="datetimeFigureOut">
              <a:rPr lang="zh-CN" altLang="en-US"/>
              <a:pPr>
                <a:defRPr/>
              </a:pPr>
              <a:t>2021/9/25</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zh-CN" alt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D0405A86-E778-AA45-95E5-CC184E97D8FB}"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www.alibabacloud.com/products/oceanbas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974316E-A119-2542-9DF6-2A12A302F6D9}" type="slidenum">
              <a:rPr lang="zh-CN" altLang="en-US">
                <a:latin typeface="Calibri" charset="0"/>
              </a:rPr>
              <a:pPr eaLnBrk="1" hangingPunct="1"/>
              <a:t>1</a:t>
            </a:fld>
            <a:endParaRPr lang="en-US" altLang="zh-CN">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barrage of doubts came after </a:t>
            </a:r>
            <a:r>
              <a:rPr lang="en-US" sz="1200" b="0" i="0" u="none" strike="noStrike" kern="1200" dirty="0" smtClean="0">
                <a:solidFill>
                  <a:schemeClr val="tx1"/>
                </a:solidFill>
                <a:effectLst/>
                <a:latin typeface="+mn-lt"/>
                <a:ea typeface="+mn-ea"/>
                <a:cs typeface="+mn-cs"/>
                <a:hlinkClick r:id="rId3"/>
              </a:rPr>
              <a:t>OceanBase's</a:t>
            </a:r>
            <a:r>
              <a:rPr lang="en-US" sz="1200" b="0" i="0" kern="1200" dirty="0" smtClean="0">
                <a:solidFill>
                  <a:schemeClr val="tx1"/>
                </a:solidFill>
                <a:effectLst/>
                <a:latin typeface="+mn-lt"/>
                <a:ea typeface="+mn-ea"/>
                <a:cs typeface="+mn-cs"/>
              </a:rPr>
              <a:t> ascension to the world championship.</a:t>
            </a:r>
          </a:p>
          <a:p>
            <a:r>
              <a:rPr lang="en-US" sz="1200" b="0" i="0" kern="1200" dirty="0" smtClean="0">
                <a:solidFill>
                  <a:schemeClr val="tx1"/>
                </a:solidFill>
                <a:effectLst/>
                <a:latin typeface="+mn-lt"/>
                <a:ea typeface="+mn-ea"/>
                <a:cs typeface="+mn-cs"/>
              </a:rPr>
              <a:t>Some people pointed out that Oracle's performance data was nine years old and did not reflect subsequent hardware improvements. Others noted that in 2013, Oracle achieved a performance score of 8 million </a:t>
            </a:r>
            <a:r>
              <a:rPr lang="en-US" sz="1200" b="0" i="0" kern="1200" dirty="0" err="1" smtClean="0">
                <a:solidFill>
                  <a:schemeClr val="tx1"/>
                </a:solidFill>
                <a:effectLst/>
                <a:latin typeface="+mn-lt"/>
                <a:ea typeface="+mn-ea"/>
                <a:cs typeface="+mn-cs"/>
              </a:rPr>
              <a:t>tmpC</a:t>
            </a:r>
            <a:r>
              <a:rPr lang="en-US" sz="1200" b="0" i="0" kern="1200" dirty="0" smtClean="0">
                <a:solidFill>
                  <a:schemeClr val="tx1"/>
                </a:solidFill>
                <a:effectLst/>
                <a:latin typeface="+mn-lt"/>
                <a:ea typeface="+mn-ea"/>
                <a:cs typeface="+mn-cs"/>
              </a:rPr>
              <a:t> (transactions per minute) with one single workstation and could set up a cluster with up to 27 workstations. In other words, Oracle could have achieved a performance score of up to tens or even hundreds of millions of </a:t>
            </a:r>
            <a:r>
              <a:rPr lang="en-US" sz="1200" b="0" i="0" kern="1200" dirty="0" err="1" smtClean="0">
                <a:solidFill>
                  <a:schemeClr val="tx1"/>
                </a:solidFill>
                <a:effectLst/>
                <a:latin typeface="+mn-lt"/>
                <a:ea typeface="+mn-ea"/>
                <a:cs typeface="+mn-cs"/>
              </a:rPr>
              <a:t>tmpC</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That took the wind out of the team's sails. Yang </a:t>
            </a:r>
            <a:r>
              <a:rPr lang="en-US" sz="1200" b="0" i="0" kern="1200" dirty="0" err="1" smtClean="0">
                <a:solidFill>
                  <a:schemeClr val="tx1"/>
                </a:solidFill>
                <a:effectLst/>
                <a:latin typeface="+mn-lt"/>
                <a:ea typeface="+mn-ea"/>
                <a:cs typeface="+mn-cs"/>
              </a:rPr>
              <a:t>Zhenkun</a:t>
            </a:r>
            <a:r>
              <a:rPr lang="en-US" sz="1200" b="0" i="0" kern="1200" dirty="0" smtClean="0">
                <a:solidFill>
                  <a:schemeClr val="tx1"/>
                </a:solidFill>
                <a:effectLst/>
                <a:latin typeface="+mn-lt"/>
                <a:ea typeface="+mn-ea"/>
                <a:cs typeface="+mn-cs"/>
              </a:rPr>
              <a:t>, the founder of </a:t>
            </a:r>
            <a:r>
              <a:rPr lang="en-US" sz="1200" b="0" i="0" kern="1200" dirty="0" err="1" smtClean="0">
                <a:solidFill>
                  <a:schemeClr val="tx1"/>
                </a:solidFill>
                <a:effectLst/>
                <a:latin typeface="+mn-lt"/>
                <a:ea typeface="+mn-ea"/>
                <a:cs typeface="+mn-cs"/>
              </a:rPr>
              <a:t>OceanBase</a:t>
            </a:r>
            <a:r>
              <a:rPr lang="en-US" sz="1200" b="0" i="0" kern="1200" dirty="0" smtClean="0">
                <a:solidFill>
                  <a:schemeClr val="tx1"/>
                </a:solidFill>
                <a:effectLst/>
                <a:latin typeface="+mn-lt"/>
                <a:ea typeface="+mn-ea"/>
                <a:cs typeface="+mn-cs"/>
              </a:rPr>
              <a:t>, frowned and said, "I guess we'll have to try again."</a:t>
            </a:r>
          </a:p>
          <a:p>
            <a:r>
              <a:rPr lang="en-US" sz="1200" b="0" i="0" kern="1200" dirty="0" smtClean="0">
                <a:solidFill>
                  <a:schemeClr val="tx1"/>
                </a:solidFill>
                <a:effectLst/>
                <a:latin typeface="+mn-lt"/>
                <a:ea typeface="+mn-ea"/>
                <a:cs typeface="+mn-cs"/>
              </a:rPr>
              <a:t>In May 2020, </a:t>
            </a:r>
            <a:r>
              <a:rPr lang="en-US" sz="1200" b="0" i="0" kern="1200" dirty="0" err="1" smtClean="0">
                <a:solidFill>
                  <a:schemeClr val="tx1"/>
                </a:solidFill>
                <a:effectLst/>
                <a:latin typeface="+mn-lt"/>
                <a:ea typeface="+mn-ea"/>
                <a:cs typeface="+mn-cs"/>
              </a:rPr>
              <a:t>OceanBase</a:t>
            </a:r>
            <a:r>
              <a:rPr lang="en-US" sz="1200" b="0" i="0" kern="1200" dirty="0" smtClean="0">
                <a:solidFill>
                  <a:schemeClr val="tx1"/>
                </a:solidFill>
                <a:effectLst/>
                <a:latin typeface="+mn-lt"/>
                <a:ea typeface="+mn-ea"/>
                <a:cs typeface="+mn-cs"/>
              </a:rPr>
              <a:t> took the TPC-C benchmark test for the second time and finished with a final score of 707 million </a:t>
            </a:r>
            <a:r>
              <a:rPr lang="en-US" sz="1200" b="0" i="0" kern="1200" dirty="0" err="1" smtClean="0">
                <a:solidFill>
                  <a:schemeClr val="tx1"/>
                </a:solidFill>
                <a:effectLst/>
                <a:latin typeface="+mn-lt"/>
                <a:ea typeface="+mn-ea"/>
                <a:cs typeface="+mn-cs"/>
              </a:rPr>
              <a:t>tpmC</a:t>
            </a:r>
            <a:r>
              <a:rPr lang="en-US" sz="1200" b="0" i="0" kern="1200" dirty="0" smtClean="0">
                <a:solidFill>
                  <a:schemeClr val="tx1"/>
                </a:solidFill>
                <a:effectLst/>
                <a:latin typeface="+mn-lt"/>
                <a:ea typeface="+mn-ea"/>
                <a:cs typeface="+mn-cs"/>
              </a:rPr>
              <a:t>, setting a new record and improving the last year's performance by a factor of 11.6. In contrast to the massive resources allocated to last year's test, it only involved two teams in Hangzhou and Beijing this time. Although the experts had to work day and night, they sailed right through the second test. To quote the words of Cao Hui, a technical expert with the </a:t>
            </a:r>
            <a:r>
              <a:rPr lang="en-US" sz="1200" b="0" i="0" kern="1200" dirty="0" err="1" smtClean="0">
                <a:solidFill>
                  <a:schemeClr val="tx1"/>
                </a:solidFill>
                <a:effectLst/>
                <a:latin typeface="+mn-lt"/>
                <a:ea typeface="+mn-ea"/>
                <a:cs typeface="+mn-cs"/>
              </a:rPr>
              <a:t>OceanBase</a:t>
            </a:r>
            <a:r>
              <a:rPr lang="en-US" sz="1200" b="0" i="0" kern="1200" dirty="0" smtClean="0">
                <a:solidFill>
                  <a:schemeClr val="tx1"/>
                </a:solidFill>
                <a:effectLst/>
                <a:latin typeface="+mn-lt"/>
                <a:ea typeface="+mn-ea"/>
                <a:cs typeface="+mn-cs"/>
              </a:rPr>
              <a:t> team, it was because "we had been through the twists and turns and come out on the other side."</a:t>
            </a:r>
          </a:p>
          <a:p>
            <a:endParaRPr lang="en-US" dirty="0"/>
          </a:p>
        </p:txBody>
      </p:sp>
      <p:sp>
        <p:nvSpPr>
          <p:cNvPr id="4" name="Slide Number Placeholder 3"/>
          <p:cNvSpPr>
            <a:spLocks noGrp="1"/>
          </p:cNvSpPr>
          <p:nvPr>
            <p:ph type="sldNum" sz="quarter" idx="10"/>
          </p:nvPr>
        </p:nvSpPr>
        <p:spPr/>
        <p:txBody>
          <a:bodyPr/>
          <a:lstStyle/>
          <a:p>
            <a:fld id="{D0405A86-E778-AA45-95E5-CC184E97D8FB}" type="slidenum">
              <a:rPr lang="zh-CN" altLang="en-US" smtClean="0"/>
              <a:pPr/>
              <a:t>21</a:t>
            </a:fld>
            <a:endParaRPr lang="zh-CN" altLang="en-US"/>
          </a:p>
        </p:txBody>
      </p:sp>
    </p:spTree>
    <p:extLst>
      <p:ext uri="{BB962C8B-B14F-4D97-AF65-F5344CB8AC3E}">
        <p14:creationId xmlns:p14="http://schemas.microsoft.com/office/powerpoint/2010/main" val="94431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zh-CN" altLang="en-US" sz="1200" b="0" i="0" kern="1200" dirty="0" smtClean="0">
                <a:solidFill>
                  <a:schemeClr val="tx1"/>
                </a:solidFill>
                <a:effectLst/>
                <a:latin typeface="+mn-lt"/>
                <a:ea typeface="+mn-ea"/>
                <a:cs typeface="+mn-cs"/>
              </a:rPr>
              <a:t>首先作为适应于金融场景的数据库，数据强一致性是立命之本，因为数据不能丢、不能错。在金融场景，你没有办法去估量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假如错一条数据，到底这条数据是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分钱还是</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个亿，所以数据强一致是我们最根本的一个特性。不允许丢，不允许错，这是对数据库起码的要求。</a:t>
            </a:r>
          </a:p>
          <a:p>
            <a:r>
              <a:rPr lang="zh-CN" altLang="en-US" sz="1200" b="0" i="0" kern="1200" dirty="0" smtClean="0">
                <a:solidFill>
                  <a:schemeClr val="tx1"/>
                </a:solidFill>
                <a:effectLst/>
                <a:latin typeface="+mn-lt"/>
                <a:ea typeface="+mn-ea"/>
                <a:cs typeface="+mn-cs"/>
              </a:rPr>
              <a:t>第二是金融级高可用。</a:t>
            </a:r>
            <a:r>
              <a:rPr lang="en-US" altLang="zh-CN" sz="1200" b="0" i="0" kern="1200" dirty="0" smtClean="0">
                <a:solidFill>
                  <a:schemeClr val="tx1"/>
                </a:solidFill>
                <a:effectLst/>
                <a:latin typeface="+mn-lt"/>
                <a:ea typeface="+mn-ea"/>
                <a:cs typeface="+mn-cs"/>
              </a:rPr>
              <a:t>TDSQL</a:t>
            </a:r>
            <a:r>
              <a:rPr lang="zh-CN" altLang="en-US" sz="1200" b="0" i="0" kern="1200" dirty="0" smtClean="0">
                <a:solidFill>
                  <a:schemeClr val="tx1"/>
                </a:solidFill>
                <a:effectLst/>
                <a:latin typeface="+mn-lt"/>
                <a:ea typeface="+mn-ea"/>
                <a:cs typeface="+mn-cs"/>
              </a:rPr>
              <a:t>确保</a:t>
            </a:r>
            <a:r>
              <a:rPr lang="en-US" altLang="zh-CN" sz="1200" b="0" i="0" kern="1200" dirty="0" smtClean="0">
                <a:solidFill>
                  <a:schemeClr val="tx1"/>
                </a:solidFill>
                <a:effectLst/>
                <a:latin typeface="+mn-lt"/>
                <a:ea typeface="+mn-ea"/>
                <a:cs typeface="+mn-cs"/>
              </a:rPr>
              <a:t>99.999%</a:t>
            </a:r>
            <a:r>
              <a:rPr lang="zh-CN" altLang="en-US" sz="1200" b="0" i="0" kern="1200" dirty="0" smtClean="0">
                <a:solidFill>
                  <a:schemeClr val="tx1"/>
                </a:solidFill>
                <a:effectLst/>
                <a:latin typeface="+mn-lt"/>
                <a:ea typeface="+mn-ea"/>
                <a:cs typeface="+mn-cs"/>
              </a:rPr>
              <a:t>以上的可用性，并支持跨</a:t>
            </a:r>
            <a:r>
              <a:rPr lang="en-US" altLang="zh-CN" sz="1200" b="0" i="0" kern="1200" dirty="0" smtClean="0">
                <a:solidFill>
                  <a:schemeClr val="tx1"/>
                </a:solidFill>
                <a:effectLst/>
                <a:latin typeface="+mn-lt"/>
                <a:ea typeface="+mn-ea"/>
                <a:cs typeface="+mn-cs"/>
              </a:rPr>
              <a:t>IDC</a:t>
            </a:r>
            <a:r>
              <a:rPr lang="zh-CN" altLang="en-US" sz="1200" b="0" i="0" kern="1200" dirty="0" smtClean="0">
                <a:solidFill>
                  <a:schemeClr val="tx1"/>
                </a:solidFill>
                <a:effectLst/>
                <a:latin typeface="+mn-lt"/>
                <a:ea typeface="+mn-ea"/>
                <a:cs typeface="+mn-cs"/>
              </a:rPr>
              <a:t>、多机房、同城多活的部署方式。我们最先切入金融场景是因为金融场景的挑战是最大的。中国金融行业受监管要求最为苛刻，同时也对数据和业务的可用性、可靠性、一致性更是有极高的要求。我们要求</a:t>
            </a:r>
            <a:r>
              <a:rPr lang="en-US" altLang="zh-CN" sz="1200" b="0" i="0" kern="1200" dirty="0" smtClean="0">
                <a:solidFill>
                  <a:schemeClr val="tx1"/>
                </a:solidFill>
                <a:effectLst/>
                <a:latin typeface="+mn-lt"/>
                <a:ea typeface="+mn-ea"/>
                <a:cs typeface="+mn-cs"/>
              </a:rPr>
              <a:t>99.999%</a:t>
            </a:r>
            <a:r>
              <a:rPr lang="zh-CN" altLang="en-US" sz="1200" b="0" i="0" kern="1200" dirty="0" smtClean="0">
                <a:solidFill>
                  <a:schemeClr val="tx1"/>
                </a:solidFill>
                <a:effectLst/>
                <a:latin typeface="+mn-lt"/>
                <a:ea typeface="+mn-ea"/>
                <a:cs typeface="+mn-cs"/>
              </a:rPr>
              <a:t>的可用性，也就是说这个数据库全年故障的时间不能超过</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分钟。</a:t>
            </a:r>
          </a:p>
          <a:p>
            <a:r>
              <a:rPr lang="zh-CN" altLang="en-US" sz="1200" b="0" i="0" kern="1200" dirty="0" smtClean="0">
                <a:solidFill>
                  <a:schemeClr val="tx1"/>
                </a:solidFill>
                <a:effectLst/>
                <a:latin typeface="+mn-lt"/>
                <a:ea typeface="+mn-ea"/>
                <a:cs typeface="+mn-cs"/>
              </a:rPr>
              <a:t>第三是高性能、低成本。互联网时代的企业，都是海量业务、海量机器，性能稍微提高一个</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，可能就节约成百上千台机器的成本，这个经济效益还是比较大的。所以高性能、低成本也是</a:t>
            </a:r>
            <a:r>
              <a:rPr lang="en-US" altLang="zh-CN" sz="1200" b="0" i="0" kern="1200" dirty="0" smtClean="0">
                <a:solidFill>
                  <a:schemeClr val="tx1"/>
                </a:solidFill>
                <a:effectLst/>
                <a:latin typeface="+mn-lt"/>
                <a:ea typeface="+mn-ea"/>
                <a:cs typeface="+mn-cs"/>
              </a:rPr>
              <a:t>TDSQL</a:t>
            </a:r>
            <a:r>
              <a:rPr lang="zh-CN" altLang="en-US" sz="1200" b="0" i="0" kern="1200" dirty="0" smtClean="0">
                <a:solidFill>
                  <a:schemeClr val="tx1"/>
                </a:solidFill>
                <a:effectLst/>
                <a:latin typeface="+mn-lt"/>
                <a:ea typeface="+mn-ea"/>
                <a:cs typeface="+mn-cs"/>
              </a:rPr>
              <a:t>的一个关键特性。</a:t>
            </a:r>
          </a:p>
          <a:p>
            <a:r>
              <a:rPr lang="zh-CN" altLang="en-US" sz="1200" b="0" i="0" kern="1200" dirty="0" smtClean="0">
                <a:solidFill>
                  <a:schemeClr val="tx1"/>
                </a:solidFill>
                <a:effectLst/>
                <a:latin typeface="+mn-lt"/>
                <a:ea typeface="+mn-ea"/>
                <a:cs typeface="+mn-cs"/>
              </a:rPr>
              <a:t>第四点是线性水平扩展。因为无论是互联网还是其他企业，随着数字化的发展，比如说出现突增流量，搞个活动等，现在单机的承载量越来越容易凸显出瓶颈。所以我们提出这种水平线性扩展的能力，要求它可进行水平伸缩。可能一台机器的负载、硬盘、机器资源容纳不了，但可以把它拆到多台机器，不需要考虑太多，它可以自动地提高自身吞吐量和负载量。</a:t>
            </a:r>
          </a:p>
          <a:p>
            <a:r>
              <a:rPr lang="zh-CN" altLang="en-US" sz="1200" b="0" i="0" kern="1200" dirty="0" smtClean="0">
                <a:solidFill>
                  <a:schemeClr val="tx1"/>
                </a:solidFill>
                <a:effectLst/>
                <a:latin typeface="+mn-lt"/>
                <a:ea typeface="+mn-ea"/>
                <a:cs typeface="+mn-cs"/>
              </a:rPr>
              <a:t>第五点是企业级安全。金融数据是敏感的，一些敏感的金融数据需要在当前数据基础上再做一层更高级别的企业安全防护，比如数据库防火墙，以及透明加密，等等。</a:t>
            </a:r>
          </a:p>
          <a:p>
            <a:r>
              <a:rPr lang="zh-CN" altLang="en-US" sz="1200" b="0" i="0" kern="1200" smtClean="0">
                <a:solidFill>
                  <a:schemeClr val="tx1"/>
                </a:solidFill>
                <a:effectLst/>
                <a:latin typeface="+mn-lt"/>
                <a:ea typeface="+mn-ea"/>
                <a:cs typeface="+mn-cs"/>
              </a:rPr>
              <a:t>第六点是便捷的运维，私有化部署中，很多情况下其实他们的网络环境和部署环境跟我们是隔离的，如果银行客户有问题，那其实我们第一时间是切入不了去帮助解决的，所以就需要一套完善的配套设施，简单容易上手，可以自动帮用户去定位问题、解决问题，同时也尽量减少运维的复杂度。</a:t>
            </a:r>
          </a:p>
          <a:p>
            <a:endParaRPr lang="en-US"/>
          </a:p>
        </p:txBody>
      </p:sp>
      <p:sp>
        <p:nvSpPr>
          <p:cNvPr id="4" name="Slide Number Placeholder 3"/>
          <p:cNvSpPr>
            <a:spLocks noGrp="1"/>
          </p:cNvSpPr>
          <p:nvPr>
            <p:ph type="sldNum" sz="quarter" idx="10"/>
          </p:nvPr>
        </p:nvSpPr>
        <p:spPr/>
        <p:txBody>
          <a:bodyPr/>
          <a:lstStyle/>
          <a:p>
            <a:fld id="{D0405A86-E778-AA45-95E5-CC184E97D8FB}" type="slidenum">
              <a:rPr lang="zh-CN" altLang="en-US" smtClean="0"/>
              <a:pPr/>
              <a:t>22</a:t>
            </a:fld>
            <a:endParaRPr lang="zh-CN" altLang="en-US"/>
          </a:p>
        </p:txBody>
      </p:sp>
    </p:spTree>
    <p:extLst>
      <p:ext uri="{BB962C8B-B14F-4D97-AF65-F5344CB8AC3E}">
        <p14:creationId xmlns:p14="http://schemas.microsoft.com/office/powerpoint/2010/main" val="28247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altLang="zh-CN" smtClean="0"/>
              <a:t>Click to edit Master title style</a:t>
            </a:r>
            <a:endParaRPr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ltLang="zh-CN" smtClean="0"/>
              <a:t>Click to edit Master subtitle style</a:t>
            </a:r>
            <a:endParaRPr lang="en-US"/>
          </a:p>
        </p:txBody>
      </p:sp>
      <p:sp>
        <p:nvSpPr>
          <p:cNvPr id="6" name="Date Placeholder 6"/>
          <p:cNvSpPr>
            <a:spLocks noGrp="1"/>
          </p:cNvSpPr>
          <p:nvPr>
            <p:ph type="dt" sz="half" idx="10"/>
          </p:nvPr>
        </p:nvSpPr>
        <p:spPr/>
        <p:txBody>
          <a:bodyPr/>
          <a:lstStyle>
            <a:lvl1pPr>
              <a:defRPr/>
            </a:lvl1pPr>
            <a:extLst/>
          </a:lstStyle>
          <a:p>
            <a:pPr>
              <a:defRPr/>
            </a:pPr>
            <a:fld id="{C92445E9-4F66-B64F-9DC0-817710F24988}" type="datetime5">
              <a:rPr lang="en-SG" altLang="zh-CN" smtClean="0"/>
              <a:t>25-Sep-21</a:t>
            </a:fld>
            <a:endParaRPr lang="zh-CN" altLang="en-US"/>
          </a:p>
        </p:txBody>
      </p:sp>
      <p:sp>
        <p:nvSpPr>
          <p:cNvPr id="7" name="Footer Placeholder 19"/>
          <p:cNvSpPr>
            <a:spLocks noGrp="1"/>
          </p:cNvSpPr>
          <p:nvPr>
            <p:ph type="ftr" sz="quarter" idx="11"/>
          </p:nvPr>
        </p:nvSpPr>
        <p:spPr/>
        <p:txBody>
          <a:bodyPr/>
          <a:lstStyle>
            <a:lvl1pPr>
              <a:defRPr/>
            </a:lvl1pPr>
            <a:extLst/>
          </a:lstStyle>
          <a:p>
            <a:pPr>
              <a:defRPr/>
            </a:pPr>
            <a:r>
              <a:rPr lang="en-US" altLang="zh-CN" smtClean="0"/>
              <a:t>Distributed Database Systems</a:t>
            </a:r>
            <a:endParaRPr lang="zh-CN" altLang="en-US"/>
          </a:p>
        </p:txBody>
      </p:sp>
      <p:sp>
        <p:nvSpPr>
          <p:cNvPr id="8" name="Slide Number Placeholder 9"/>
          <p:cNvSpPr>
            <a:spLocks noGrp="1"/>
          </p:cNvSpPr>
          <p:nvPr>
            <p:ph type="sldNum" sz="quarter" idx="12"/>
          </p:nvPr>
        </p:nvSpPr>
        <p:spPr/>
        <p:txBody>
          <a:bodyPr/>
          <a:lstStyle>
            <a:lvl1pPr>
              <a:defRPr/>
            </a:lvl1pPr>
          </a:lstStyle>
          <a:p>
            <a:fld id="{03FD3C5A-395A-ED42-B98C-53B6649709D3}" type="slidenum">
              <a:rPr lang="zh-CN" altLang="en-US"/>
              <a:pPr/>
              <a:t>‹#›</a:t>
            </a:fld>
            <a:endParaRPr lang="zh-CN" altLang="en-US"/>
          </a:p>
        </p:txBody>
      </p:sp>
    </p:spTree>
    <p:extLst>
      <p:ext uri="{BB962C8B-B14F-4D97-AF65-F5344CB8AC3E}">
        <p14:creationId xmlns:p14="http://schemas.microsoft.com/office/powerpoint/2010/main" val="152106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1FDD50E2-0CD1-D440-BCC9-DDF3D2D7A6E3}" type="datetime5">
              <a:rPr lang="en-SG" altLang="zh-CN" smtClean="0"/>
              <a:t>25-Sep-21</a:t>
            </a:fld>
            <a:endParaRPr lang="zh-CN" altLang="en-US"/>
          </a:p>
        </p:txBody>
      </p:sp>
      <p:sp>
        <p:nvSpPr>
          <p:cNvPr id="5" name="Footer Placeholder 9"/>
          <p:cNvSpPr>
            <a:spLocks noGrp="1"/>
          </p:cNvSpPr>
          <p:nvPr>
            <p:ph type="ftr" sz="quarter" idx="11"/>
          </p:nvPr>
        </p:nvSpPr>
        <p:spPr/>
        <p:txBody>
          <a:bodyPr/>
          <a:lstStyle>
            <a:lvl1pPr>
              <a:defRPr/>
            </a:lvl1pPr>
          </a:lstStyle>
          <a:p>
            <a:pPr>
              <a:defRPr/>
            </a:pPr>
            <a:r>
              <a:rPr lang="en-US" altLang="zh-CN" smtClean="0"/>
              <a:t>Distributed Database Systems</a:t>
            </a:r>
            <a:endParaRPr lang="zh-CN" altLang="en-US"/>
          </a:p>
        </p:txBody>
      </p:sp>
      <p:sp>
        <p:nvSpPr>
          <p:cNvPr id="6" name="Slide Number Placeholder 21"/>
          <p:cNvSpPr>
            <a:spLocks noGrp="1"/>
          </p:cNvSpPr>
          <p:nvPr>
            <p:ph type="sldNum" sz="quarter" idx="12"/>
          </p:nvPr>
        </p:nvSpPr>
        <p:spPr/>
        <p:txBody>
          <a:bodyPr/>
          <a:lstStyle>
            <a:lvl1pPr>
              <a:defRPr/>
            </a:lvl1pPr>
          </a:lstStyle>
          <a:p>
            <a:fld id="{681F82F0-B0F8-CE49-862E-BF5B69AD9328}" type="slidenum">
              <a:rPr lang="zh-CN" altLang="en-US"/>
              <a:pPr/>
              <a:t>‹#›</a:t>
            </a:fld>
            <a:endParaRPr lang="zh-CN" altLang="en-US"/>
          </a:p>
        </p:txBody>
      </p:sp>
    </p:spTree>
    <p:extLst>
      <p:ext uri="{BB962C8B-B14F-4D97-AF65-F5344CB8AC3E}">
        <p14:creationId xmlns:p14="http://schemas.microsoft.com/office/powerpoint/2010/main" val="144272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F7CD691B-8F7F-3542-8FD4-367B9C442139}" type="datetime5">
              <a:rPr lang="en-SG" altLang="zh-CN" smtClean="0"/>
              <a:t>25-Sep-21</a:t>
            </a:fld>
            <a:endParaRPr lang="zh-CN" altLang="en-US"/>
          </a:p>
        </p:txBody>
      </p:sp>
      <p:sp>
        <p:nvSpPr>
          <p:cNvPr id="5" name="Footer Placeholder 9"/>
          <p:cNvSpPr>
            <a:spLocks noGrp="1"/>
          </p:cNvSpPr>
          <p:nvPr>
            <p:ph type="ftr" sz="quarter" idx="11"/>
          </p:nvPr>
        </p:nvSpPr>
        <p:spPr/>
        <p:txBody>
          <a:bodyPr/>
          <a:lstStyle>
            <a:lvl1pPr>
              <a:defRPr/>
            </a:lvl1pPr>
          </a:lstStyle>
          <a:p>
            <a:pPr>
              <a:defRPr/>
            </a:pPr>
            <a:r>
              <a:rPr lang="en-US" altLang="zh-CN" smtClean="0"/>
              <a:t>Distributed Database Systems</a:t>
            </a:r>
            <a:endParaRPr lang="zh-CN" altLang="en-US"/>
          </a:p>
        </p:txBody>
      </p:sp>
      <p:sp>
        <p:nvSpPr>
          <p:cNvPr id="6" name="Slide Number Placeholder 21"/>
          <p:cNvSpPr>
            <a:spLocks noGrp="1"/>
          </p:cNvSpPr>
          <p:nvPr>
            <p:ph type="sldNum" sz="quarter" idx="12"/>
          </p:nvPr>
        </p:nvSpPr>
        <p:spPr/>
        <p:txBody>
          <a:bodyPr/>
          <a:lstStyle>
            <a:lvl1pPr>
              <a:defRPr/>
            </a:lvl1pPr>
          </a:lstStyle>
          <a:p>
            <a:fld id="{0DA7B235-E75B-E44B-958F-6E7AA64BF5AA}" type="slidenum">
              <a:rPr lang="zh-CN" altLang="en-US"/>
              <a:pPr/>
              <a:t>‹#›</a:t>
            </a:fld>
            <a:endParaRPr lang="zh-CN" altLang="en-US"/>
          </a:p>
        </p:txBody>
      </p:sp>
    </p:spTree>
    <p:extLst>
      <p:ext uri="{BB962C8B-B14F-4D97-AF65-F5344CB8AC3E}">
        <p14:creationId xmlns:p14="http://schemas.microsoft.com/office/powerpoint/2010/main" val="618712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23"/>
          <p:cNvSpPr>
            <a:spLocks noGrp="1"/>
          </p:cNvSpPr>
          <p:nvPr>
            <p:ph type="dt" sz="half" idx="10"/>
          </p:nvPr>
        </p:nvSpPr>
        <p:spPr/>
        <p:txBody>
          <a:bodyPr/>
          <a:lstStyle>
            <a:lvl1pPr>
              <a:defRPr/>
            </a:lvl1pPr>
          </a:lstStyle>
          <a:p>
            <a:pPr>
              <a:defRPr/>
            </a:pPr>
            <a:fld id="{14F4B4DD-FB5A-8E44-844F-90CEB292F6ED}" type="datetime5">
              <a:rPr lang="en-SG" altLang="zh-CN" smtClean="0"/>
              <a:t>25-Sep-21</a:t>
            </a:fld>
            <a:endParaRPr lang="zh-CN" altLang="en-US"/>
          </a:p>
        </p:txBody>
      </p:sp>
      <p:sp>
        <p:nvSpPr>
          <p:cNvPr id="5" name="Footer Placeholder 9"/>
          <p:cNvSpPr>
            <a:spLocks noGrp="1"/>
          </p:cNvSpPr>
          <p:nvPr>
            <p:ph type="ftr" sz="quarter" idx="11"/>
          </p:nvPr>
        </p:nvSpPr>
        <p:spPr/>
        <p:txBody>
          <a:bodyPr/>
          <a:lstStyle>
            <a:lvl1pPr>
              <a:defRPr/>
            </a:lvl1pPr>
          </a:lstStyle>
          <a:p>
            <a:pPr>
              <a:defRPr/>
            </a:pPr>
            <a:r>
              <a:rPr lang="en-US" altLang="zh-CN" smtClean="0"/>
              <a:t>Distributed Database Systems</a:t>
            </a:r>
            <a:endParaRPr lang="zh-CN" altLang="en-US"/>
          </a:p>
        </p:txBody>
      </p:sp>
      <p:sp>
        <p:nvSpPr>
          <p:cNvPr id="6" name="Slide Number Placeholder 21"/>
          <p:cNvSpPr>
            <a:spLocks noGrp="1"/>
          </p:cNvSpPr>
          <p:nvPr>
            <p:ph type="sldNum" sz="quarter" idx="12"/>
          </p:nvPr>
        </p:nvSpPr>
        <p:spPr/>
        <p:txBody>
          <a:bodyPr/>
          <a:lstStyle>
            <a:lvl1pPr>
              <a:defRPr/>
            </a:lvl1pPr>
          </a:lstStyle>
          <a:p>
            <a:fld id="{E2B222A7-0879-CA45-8642-4AB600A3DB5E}" type="slidenum">
              <a:rPr lang="zh-CN" altLang="en-US"/>
              <a:pPr/>
              <a:t>‹#›</a:t>
            </a:fld>
            <a:endParaRPr lang="zh-CN" altLang="en-US"/>
          </a:p>
        </p:txBody>
      </p:sp>
    </p:spTree>
    <p:extLst>
      <p:ext uri="{BB962C8B-B14F-4D97-AF65-F5344CB8AC3E}">
        <p14:creationId xmlns:p14="http://schemas.microsoft.com/office/powerpoint/2010/main" val="57928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altLang="zh-CN" smtClean="0"/>
              <a:t>Click to edit Master title style</a:t>
            </a:r>
            <a:endParaRPr lang="en-US"/>
          </a:p>
        </p:txBody>
      </p:sp>
      <p:sp>
        <p:nvSpPr>
          <p:cNvPr id="3" name="Content Placeholder 2"/>
          <p:cNvSpPr>
            <a:spLocks noGrp="1"/>
          </p:cNvSpPr>
          <p:nvPr>
            <p:ph idx="1"/>
          </p:nvPr>
        </p:nvSpPr>
        <p:spPr/>
        <p:txBody>
          <a:bodyPr/>
          <a:lstStyle>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2D65757B-A09E-084E-AF21-3255ED8F6C09}" type="datetime5">
              <a:rPr lang="en-SG" altLang="zh-CN" smtClean="0"/>
              <a:t>25-Sep-21</a:t>
            </a:fld>
            <a:endParaRPr lang="zh-CN" altLang="en-US"/>
          </a:p>
        </p:txBody>
      </p:sp>
      <p:sp>
        <p:nvSpPr>
          <p:cNvPr id="5" name="Footer Placeholder 9"/>
          <p:cNvSpPr>
            <a:spLocks noGrp="1"/>
          </p:cNvSpPr>
          <p:nvPr>
            <p:ph type="ftr" sz="quarter" idx="11"/>
          </p:nvPr>
        </p:nvSpPr>
        <p:spPr/>
        <p:txBody>
          <a:bodyPr/>
          <a:lstStyle>
            <a:lvl1pPr>
              <a:defRPr/>
            </a:lvl1pPr>
          </a:lstStyle>
          <a:p>
            <a:pPr>
              <a:defRPr/>
            </a:pPr>
            <a:r>
              <a:rPr lang="en-US" altLang="zh-CN" smtClean="0"/>
              <a:t>Distributed Database Systems</a:t>
            </a:r>
            <a:endParaRPr lang="zh-CN" altLang="en-US"/>
          </a:p>
        </p:txBody>
      </p:sp>
      <p:sp>
        <p:nvSpPr>
          <p:cNvPr id="6" name="Slide Number Placeholder 21"/>
          <p:cNvSpPr>
            <a:spLocks noGrp="1"/>
          </p:cNvSpPr>
          <p:nvPr>
            <p:ph type="sldNum" sz="quarter" idx="12"/>
          </p:nvPr>
        </p:nvSpPr>
        <p:spPr/>
        <p:txBody>
          <a:bodyPr/>
          <a:lstStyle>
            <a:lvl1pPr>
              <a:defRPr/>
            </a:lvl1pPr>
          </a:lstStyle>
          <a:p>
            <a:fld id="{2D911742-C16A-014D-9F30-E1EED47A9C92}" type="slidenum">
              <a:rPr lang="zh-CN" altLang="en-US"/>
              <a:pPr/>
              <a:t>‹#›</a:t>
            </a:fld>
            <a:endParaRPr lang="zh-CN" altLang="en-US"/>
          </a:p>
        </p:txBody>
      </p:sp>
    </p:spTree>
    <p:extLst>
      <p:ext uri="{BB962C8B-B14F-4D97-AF65-F5344CB8AC3E}">
        <p14:creationId xmlns:p14="http://schemas.microsoft.com/office/powerpoint/2010/main" val="90784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Rectangle 4"/>
          <p:cNvSpPr>
            <a:spLocks noChangeArrowheads="1"/>
          </p:cNvSpPr>
          <p:nvPr/>
        </p:nvSpPr>
        <p:spPr bwMode="invGray">
          <a:xfrm>
            <a:off x="2286000" y="0"/>
            <a:ext cx="76200" cy="6858000"/>
          </a:xfrm>
          <a:prstGeom prst="rect">
            <a:avLst/>
          </a:prstGeom>
          <a:solidFill>
            <a:schemeClr val="bg1"/>
          </a:solidFill>
          <a:ln>
            <a:noFill/>
          </a:ln>
          <a:effectLst>
            <a:outerShdw blurRad="63500" dist="38000" dir="10800000" algn="tl" rotWithShape="0">
              <a:srgbClr val="73726C">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anchor="ctr"/>
          <a:lstStyle>
            <a:extLst/>
          </a:lstStyle>
          <a:p>
            <a:pPr algn="ctr" fontAlgn="auto">
              <a:spcBef>
                <a:spcPts val="0"/>
              </a:spcBef>
              <a:spcAft>
                <a:spcPts val="0"/>
              </a:spcAft>
              <a:defRPr/>
            </a:pPr>
            <a:endParaRPr lang="en-US">
              <a:solidFill>
                <a:schemeClr val="lt1"/>
              </a:solidFill>
              <a:latin typeface="+mn-lt"/>
              <a:ea typeface="+mn-ea"/>
            </a:endParaRPr>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altLang="zh-CN" smtClean="0"/>
              <a:t>Click to edit Master title style</a:t>
            </a:r>
            <a:endParaRPr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ltLang="zh-CN" smtClean="0"/>
              <a:t>Click to edit Master text styles</a:t>
            </a:r>
          </a:p>
        </p:txBody>
      </p:sp>
      <p:sp>
        <p:nvSpPr>
          <p:cNvPr id="8" name="Date Placeholder 3"/>
          <p:cNvSpPr>
            <a:spLocks noGrp="1"/>
          </p:cNvSpPr>
          <p:nvPr>
            <p:ph type="dt" sz="half" idx="10"/>
          </p:nvPr>
        </p:nvSpPr>
        <p:spPr/>
        <p:txBody>
          <a:bodyPr/>
          <a:lstStyle>
            <a:lvl1pPr>
              <a:defRPr/>
            </a:lvl1pPr>
            <a:extLst/>
          </a:lstStyle>
          <a:p>
            <a:pPr>
              <a:defRPr/>
            </a:pPr>
            <a:fld id="{31DA004D-AB68-CE41-B3D5-62B40F5977D0}" type="datetime5">
              <a:rPr lang="en-SG" altLang="zh-CN" smtClean="0"/>
              <a:t>25-Sep-21</a:t>
            </a:fld>
            <a:endParaRPr lang="zh-CN" altLang="en-US"/>
          </a:p>
        </p:txBody>
      </p:sp>
      <p:sp>
        <p:nvSpPr>
          <p:cNvPr id="9" name="Footer Placeholder 4"/>
          <p:cNvSpPr>
            <a:spLocks noGrp="1"/>
          </p:cNvSpPr>
          <p:nvPr>
            <p:ph type="ftr" sz="quarter" idx="11"/>
          </p:nvPr>
        </p:nvSpPr>
        <p:spPr/>
        <p:txBody>
          <a:bodyPr/>
          <a:lstStyle>
            <a:lvl1pPr>
              <a:defRPr/>
            </a:lvl1pPr>
            <a:extLst/>
          </a:lstStyle>
          <a:p>
            <a:pPr>
              <a:defRPr/>
            </a:pPr>
            <a:r>
              <a:rPr lang="en-US" altLang="zh-CN" smtClean="0"/>
              <a:t>Distributed Database Systems</a:t>
            </a:r>
            <a:endParaRPr lang="zh-CN" altLang="en-US"/>
          </a:p>
        </p:txBody>
      </p:sp>
      <p:sp>
        <p:nvSpPr>
          <p:cNvPr id="10" name="Slide Number Placeholder 5"/>
          <p:cNvSpPr>
            <a:spLocks noGrp="1"/>
          </p:cNvSpPr>
          <p:nvPr>
            <p:ph type="sldNum" sz="quarter" idx="12"/>
          </p:nvPr>
        </p:nvSpPr>
        <p:spPr/>
        <p:txBody>
          <a:bodyPr/>
          <a:lstStyle>
            <a:lvl1pPr>
              <a:defRPr/>
            </a:lvl1pPr>
          </a:lstStyle>
          <a:p>
            <a:fld id="{0A2ED4FC-F1F4-6147-A0B4-7E81CC905D51}" type="slidenum">
              <a:rPr lang="zh-CN" altLang="en-US"/>
              <a:pPr/>
              <a:t>‹#›</a:t>
            </a:fld>
            <a:endParaRPr lang="zh-CN" altLang="en-US"/>
          </a:p>
        </p:txBody>
      </p:sp>
    </p:spTree>
    <p:extLst>
      <p:ext uri="{BB962C8B-B14F-4D97-AF65-F5344CB8AC3E}">
        <p14:creationId xmlns:p14="http://schemas.microsoft.com/office/powerpoint/2010/main" val="959349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lang="en-US" altLang="zh-CN" smtClean="0"/>
              <a:t>Click to edit Master title style</a:t>
            </a:r>
            <a:endParaRPr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23"/>
          <p:cNvSpPr>
            <a:spLocks noGrp="1"/>
          </p:cNvSpPr>
          <p:nvPr>
            <p:ph type="dt" sz="half" idx="10"/>
          </p:nvPr>
        </p:nvSpPr>
        <p:spPr/>
        <p:txBody>
          <a:bodyPr/>
          <a:lstStyle>
            <a:lvl1pPr>
              <a:defRPr/>
            </a:lvl1pPr>
          </a:lstStyle>
          <a:p>
            <a:pPr>
              <a:defRPr/>
            </a:pPr>
            <a:fld id="{3D9022A0-6E47-AE48-A8CA-E74316D8008F}" type="datetime5">
              <a:rPr lang="en-SG" altLang="zh-CN" smtClean="0"/>
              <a:t>25-Sep-21</a:t>
            </a:fld>
            <a:endParaRPr lang="zh-CN" altLang="en-US"/>
          </a:p>
        </p:txBody>
      </p:sp>
      <p:sp>
        <p:nvSpPr>
          <p:cNvPr id="6" name="Footer Placeholder 9"/>
          <p:cNvSpPr>
            <a:spLocks noGrp="1"/>
          </p:cNvSpPr>
          <p:nvPr>
            <p:ph type="ftr" sz="quarter" idx="11"/>
          </p:nvPr>
        </p:nvSpPr>
        <p:spPr/>
        <p:txBody>
          <a:bodyPr/>
          <a:lstStyle>
            <a:lvl1pPr>
              <a:defRPr/>
            </a:lvl1pPr>
          </a:lstStyle>
          <a:p>
            <a:pPr>
              <a:defRPr/>
            </a:pPr>
            <a:r>
              <a:rPr lang="en-US" altLang="zh-CN" smtClean="0"/>
              <a:t>Distributed Database Systems</a:t>
            </a:r>
            <a:endParaRPr lang="zh-CN" altLang="en-US"/>
          </a:p>
        </p:txBody>
      </p:sp>
      <p:sp>
        <p:nvSpPr>
          <p:cNvPr id="7" name="Slide Number Placeholder 21"/>
          <p:cNvSpPr>
            <a:spLocks noGrp="1"/>
          </p:cNvSpPr>
          <p:nvPr>
            <p:ph type="sldNum" sz="quarter" idx="12"/>
          </p:nvPr>
        </p:nvSpPr>
        <p:spPr/>
        <p:txBody>
          <a:bodyPr/>
          <a:lstStyle>
            <a:lvl1pPr>
              <a:defRPr/>
            </a:lvl1pPr>
          </a:lstStyle>
          <a:p>
            <a:fld id="{473DF677-B0B2-FE4F-ACFA-4601F061B81E}" type="slidenum">
              <a:rPr lang="zh-CN" altLang="en-US"/>
              <a:pPr/>
              <a:t>‹#›</a:t>
            </a:fld>
            <a:endParaRPr lang="zh-CN" altLang="en-US"/>
          </a:p>
        </p:txBody>
      </p:sp>
    </p:spTree>
    <p:extLst>
      <p:ext uri="{BB962C8B-B14F-4D97-AF65-F5344CB8AC3E}">
        <p14:creationId xmlns:p14="http://schemas.microsoft.com/office/powerpoint/2010/main" val="35814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altLang="zh-CN" smtClean="0"/>
              <a:t>Click to edit Master title style</a:t>
            </a:r>
            <a:endParaRPr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ltLang="zh-CN"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ltLang="zh-CN"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EECFB804-AE04-3D47-9A6D-BDCB9378619D}" type="datetime5">
              <a:rPr lang="en-SG" altLang="zh-CN" smtClean="0"/>
              <a:t>25-Sep-21</a:t>
            </a:fld>
            <a:endParaRPr lang="zh-CN" altLang="en-US"/>
          </a:p>
        </p:txBody>
      </p:sp>
      <p:sp>
        <p:nvSpPr>
          <p:cNvPr id="8" name="Footer Placeholder 7"/>
          <p:cNvSpPr>
            <a:spLocks noGrp="1"/>
          </p:cNvSpPr>
          <p:nvPr>
            <p:ph type="ftr" sz="quarter" idx="11"/>
          </p:nvPr>
        </p:nvSpPr>
        <p:spPr/>
        <p:txBody>
          <a:bodyPr/>
          <a:lstStyle>
            <a:lvl1pPr>
              <a:defRPr/>
            </a:lvl1pPr>
            <a:extLst/>
          </a:lstStyle>
          <a:p>
            <a:pPr>
              <a:defRPr/>
            </a:pPr>
            <a:r>
              <a:rPr lang="en-US" altLang="zh-CN" smtClean="0"/>
              <a:t>Distributed Database Systems</a:t>
            </a:r>
            <a:endParaRPr lang="zh-CN" altLang="en-US"/>
          </a:p>
        </p:txBody>
      </p:sp>
      <p:sp>
        <p:nvSpPr>
          <p:cNvPr id="9" name="Slide Number Placeholder 8"/>
          <p:cNvSpPr>
            <a:spLocks noGrp="1"/>
          </p:cNvSpPr>
          <p:nvPr>
            <p:ph type="sldNum" sz="quarter" idx="12"/>
          </p:nvPr>
        </p:nvSpPr>
        <p:spPr/>
        <p:txBody>
          <a:bodyPr/>
          <a:lstStyle>
            <a:lvl1pPr>
              <a:defRPr/>
            </a:lvl1pPr>
          </a:lstStyle>
          <a:p>
            <a:fld id="{5D22B12A-713D-464F-9F99-BCDC0C7CDDBB}" type="slidenum">
              <a:rPr lang="zh-CN" altLang="en-US"/>
              <a:pPr/>
              <a:t>‹#›</a:t>
            </a:fld>
            <a:endParaRPr lang="zh-CN" altLang="en-US"/>
          </a:p>
        </p:txBody>
      </p:sp>
    </p:spTree>
    <p:extLst>
      <p:ext uri="{BB962C8B-B14F-4D97-AF65-F5344CB8AC3E}">
        <p14:creationId xmlns:p14="http://schemas.microsoft.com/office/powerpoint/2010/main" val="47274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lang="en-US" altLang="zh-CN"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pPr>
              <a:defRPr/>
            </a:pPr>
            <a:fld id="{FAB415B9-68E6-4941-A8B4-5D5C4F8C0842}" type="datetime5">
              <a:rPr lang="en-SG" altLang="zh-CN" smtClean="0"/>
              <a:t>25-Sep-21</a:t>
            </a:fld>
            <a:endParaRPr lang="zh-CN" altLang="en-US"/>
          </a:p>
        </p:txBody>
      </p:sp>
      <p:sp>
        <p:nvSpPr>
          <p:cNvPr id="4" name="Footer Placeholder 9"/>
          <p:cNvSpPr>
            <a:spLocks noGrp="1"/>
          </p:cNvSpPr>
          <p:nvPr>
            <p:ph type="ftr" sz="quarter" idx="11"/>
          </p:nvPr>
        </p:nvSpPr>
        <p:spPr/>
        <p:txBody>
          <a:bodyPr/>
          <a:lstStyle>
            <a:lvl1pPr>
              <a:defRPr/>
            </a:lvl1pPr>
          </a:lstStyle>
          <a:p>
            <a:pPr>
              <a:defRPr/>
            </a:pPr>
            <a:r>
              <a:rPr lang="en-US" altLang="zh-CN" smtClean="0"/>
              <a:t>Distributed Database Systems</a:t>
            </a:r>
            <a:endParaRPr lang="zh-CN" altLang="en-US"/>
          </a:p>
        </p:txBody>
      </p:sp>
      <p:sp>
        <p:nvSpPr>
          <p:cNvPr id="5" name="Slide Number Placeholder 21"/>
          <p:cNvSpPr>
            <a:spLocks noGrp="1"/>
          </p:cNvSpPr>
          <p:nvPr>
            <p:ph type="sldNum" sz="quarter" idx="12"/>
          </p:nvPr>
        </p:nvSpPr>
        <p:spPr/>
        <p:txBody>
          <a:bodyPr/>
          <a:lstStyle>
            <a:lvl1pPr>
              <a:defRPr/>
            </a:lvl1pPr>
          </a:lstStyle>
          <a:p>
            <a:fld id="{64FE83FC-B6C7-CC4F-9C1F-CCE3F6CC09E0}" type="slidenum">
              <a:rPr lang="zh-CN" altLang="en-US"/>
              <a:pPr/>
              <a:t>‹#›</a:t>
            </a:fld>
            <a:endParaRPr lang="zh-CN" altLang="en-US"/>
          </a:p>
        </p:txBody>
      </p:sp>
    </p:spTree>
    <p:extLst>
      <p:ext uri="{BB962C8B-B14F-4D97-AF65-F5344CB8AC3E}">
        <p14:creationId xmlns:p14="http://schemas.microsoft.com/office/powerpoint/2010/main" val="2046373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3" name="Rectangle 2"/>
          <p:cNvSpPr>
            <a:spLocks noChangeArrowheads="1"/>
          </p:cNvSpPr>
          <p:nvPr/>
        </p:nvSpPr>
        <p:spPr bwMode="invGray">
          <a:xfrm>
            <a:off x="1014413" y="0"/>
            <a:ext cx="73025" cy="6858000"/>
          </a:xfrm>
          <a:prstGeom prst="rect">
            <a:avLst/>
          </a:prstGeom>
          <a:solidFill>
            <a:schemeClr val="bg1"/>
          </a:solidFill>
          <a:ln>
            <a:noFill/>
          </a:ln>
          <a:effectLst>
            <a:outerShdw blurRad="63500" dist="38000" dir="10800000" algn="tl" rotWithShape="0">
              <a:srgbClr val="73726C">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anchor="ctr"/>
          <a:lstStyle>
            <a:extLst/>
          </a:lstStyle>
          <a:p>
            <a:pPr algn="ctr" fontAlgn="auto">
              <a:spcBef>
                <a:spcPts val="0"/>
              </a:spcBef>
              <a:spcAft>
                <a:spcPts val="0"/>
              </a:spcAft>
              <a:defRPr/>
            </a:pPr>
            <a:endParaRPr lang="en-US">
              <a:solidFill>
                <a:schemeClr val="lt1"/>
              </a:solidFill>
              <a:latin typeface="+mn-lt"/>
              <a:ea typeface="+mn-ea"/>
            </a:endParaRPr>
          </a:p>
        </p:txBody>
      </p:sp>
      <p:sp>
        <p:nvSpPr>
          <p:cNvPr id="4" name="Date Placeholder 1"/>
          <p:cNvSpPr>
            <a:spLocks noGrp="1"/>
          </p:cNvSpPr>
          <p:nvPr>
            <p:ph type="dt" sz="half" idx="10"/>
          </p:nvPr>
        </p:nvSpPr>
        <p:spPr/>
        <p:txBody>
          <a:bodyPr/>
          <a:lstStyle>
            <a:lvl1pPr>
              <a:defRPr/>
            </a:lvl1pPr>
            <a:extLst/>
          </a:lstStyle>
          <a:p>
            <a:pPr>
              <a:defRPr/>
            </a:pPr>
            <a:fld id="{608D91DA-F12D-A649-80A2-289460BC0FD8}" type="datetime5">
              <a:rPr lang="en-SG" altLang="zh-CN" smtClean="0"/>
              <a:t>25-Sep-21</a:t>
            </a:fld>
            <a:endParaRPr lang="zh-CN" altLang="en-US"/>
          </a:p>
        </p:txBody>
      </p:sp>
      <p:sp>
        <p:nvSpPr>
          <p:cNvPr id="5" name="Footer Placeholder 2"/>
          <p:cNvSpPr>
            <a:spLocks noGrp="1"/>
          </p:cNvSpPr>
          <p:nvPr>
            <p:ph type="ftr" sz="quarter" idx="11"/>
          </p:nvPr>
        </p:nvSpPr>
        <p:spPr/>
        <p:txBody>
          <a:bodyPr/>
          <a:lstStyle>
            <a:lvl1pPr>
              <a:defRPr/>
            </a:lvl1pPr>
            <a:extLst/>
          </a:lstStyle>
          <a:p>
            <a:pPr>
              <a:defRPr/>
            </a:pPr>
            <a:r>
              <a:rPr lang="en-US" altLang="zh-CN" smtClean="0"/>
              <a:t>Distributed Database Systems</a:t>
            </a:r>
            <a:endParaRPr lang="zh-CN" altLang="en-US"/>
          </a:p>
        </p:txBody>
      </p:sp>
      <p:sp>
        <p:nvSpPr>
          <p:cNvPr id="6" name="Slide Number Placeholder 3"/>
          <p:cNvSpPr>
            <a:spLocks noGrp="1"/>
          </p:cNvSpPr>
          <p:nvPr>
            <p:ph type="sldNum" sz="quarter" idx="12"/>
          </p:nvPr>
        </p:nvSpPr>
        <p:spPr/>
        <p:txBody>
          <a:bodyPr/>
          <a:lstStyle>
            <a:lvl1pPr>
              <a:defRPr/>
            </a:lvl1pPr>
          </a:lstStyle>
          <a:p>
            <a:fld id="{0D84A05C-B6C5-B841-AA1E-5035A29F57F8}" type="slidenum">
              <a:rPr lang="zh-CN" altLang="en-US"/>
              <a:pPr/>
              <a:t>‹#›</a:t>
            </a:fld>
            <a:endParaRPr lang="zh-CN" altLang="en-US"/>
          </a:p>
        </p:txBody>
      </p:sp>
    </p:spTree>
    <p:extLst>
      <p:ext uri="{BB962C8B-B14F-4D97-AF65-F5344CB8AC3E}">
        <p14:creationId xmlns:p14="http://schemas.microsoft.com/office/powerpoint/2010/main" val="1951726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altLang="zh-CN" smtClean="0"/>
              <a:t>Click to edit Master title style</a:t>
            </a:r>
            <a:endParaRPr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altLang="zh-CN"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40AE6269-3F0A-444F-B48B-B88380A23B41}" type="datetime5">
              <a:rPr lang="en-SG" altLang="zh-CN" smtClean="0"/>
              <a:t>25-Sep-21</a:t>
            </a:fld>
            <a:endParaRPr lang="zh-CN" altLang="en-US"/>
          </a:p>
        </p:txBody>
      </p:sp>
      <p:sp>
        <p:nvSpPr>
          <p:cNvPr id="6" name="Footer Placeholder 5"/>
          <p:cNvSpPr>
            <a:spLocks noGrp="1"/>
          </p:cNvSpPr>
          <p:nvPr>
            <p:ph type="ftr" sz="quarter" idx="11"/>
          </p:nvPr>
        </p:nvSpPr>
        <p:spPr/>
        <p:txBody>
          <a:bodyPr/>
          <a:lstStyle>
            <a:lvl1pPr>
              <a:defRPr/>
            </a:lvl1pPr>
            <a:extLst/>
          </a:lstStyle>
          <a:p>
            <a:pPr>
              <a:defRPr/>
            </a:pPr>
            <a:r>
              <a:rPr lang="en-US" altLang="zh-CN" smtClean="0"/>
              <a:t>Distributed Database Systems</a:t>
            </a:r>
            <a:endParaRPr lang="zh-CN" altLang="en-US"/>
          </a:p>
        </p:txBody>
      </p:sp>
      <p:sp>
        <p:nvSpPr>
          <p:cNvPr id="7" name="Slide Number Placeholder 6"/>
          <p:cNvSpPr>
            <a:spLocks noGrp="1"/>
          </p:cNvSpPr>
          <p:nvPr>
            <p:ph type="sldNum" sz="quarter" idx="12"/>
          </p:nvPr>
        </p:nvSpPr>
        <p:spPr/>
        <p:txBody>
          <a:bodyPr/>
          <a:lstStyle>
            <a:lvl1pPr>
              <a:defRPr/>
            </a:lvl1pPr>
          </a:lstStyle>
          <a:p>
            <a:fld id="{EAED436C-3061-DD47-8984-B785799AB702}" type="slidenum">
              <a:rPr lang="zh-CN" altLang="en-US"/>
              <a:pPr/>
              <a:t>‹#›</a:t>
            </a:fld>
            <a:endParaRPr lang="zh-CN" altLang="en-US"/>
          </a:p>
        </p:txBody>
      </p:sp>
    </p:spTree>
    <p:extLst>
      <p:ext uri="{BB962C8B-B14F-4D97-AF65-F5344CB8AC3E}">
        <p14:creationId xmlns:p14="http://schemas.microsoft.com/office/powerpoint/2010/main" val="2008548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ea typeface="+mn-ea"/>
            </a:endParaRPr>
          </a:p>
        </p:txBody>
      </p:sp>
      <p:sp>
        <p:nvSpPr>
          <p:cNvPr id="6" name="Flowchart: Process 13"/>
          <p:cNvSpPr>
            <a:spLocks noChangeArrowheads="1"/>
          </p:cNvSpPr>
          <p:nvPr/>
        </p:nvSpPr>
        <p:spPr bwMode="auto">
          <a:xfrm rot="19468671">
            <a:off x="396875" y="954088"/>
            <a:ext cx="685800" cy="204787"/>
          </a:xfrm>
          <a:prstGeom prst="flowChartProcess">
            <a:avLst/>
          </a:prstGeom>
          <a:solidFill>
            <a:srgbClr val="FBFBFB">
              <a:alpha val="45097"/>
            </a:srgbClr>
          </a:solidFill>
          <a:ln w="6350" cap="rnd">
            <a:solidFill>
              <a:srgbClr val="FFFFFF"/>
            </a:solidFill>
            <a:miter lim="800000"/>
            <a:headEnd/>
            <a:tailEnd/>
          </a:ln>
          <a:effectLst>
            <a:outerShdw blurRad="63500" dist="25400" dir="3299947" sx="96001" sy="96001" algn="tl" rotWithShape="0">
              <a:srgbClr val="E9E6D1">
                <a:alpha val="39999"/>
              </a:srgbClr>
            </a:outerShdw>
          </a:effectLst>
        </p:spPr>
        <p:txBody>
          <a:bodyPr anchor="ctr"/>
          <a:lstStyle>
            <a:extLst/>
          </a:lstStyle>
          <a:p>
            <a:pPr algn="ctr" fontAlgn="auto">
              <a:spcBef>
                <a:spcPts val="0"/>
              </a:spcBef>
              <a:spcAft>
                <a:spcPts val="0"/>
              </a:spcAft>
              <a:defRPr/>
            </a:pPr>
            <a:endParaRPr lang="en-US">
              <a:solidFill>
                <a:schemeClr val="lt1"/>
              </a:solidFill>
              <a:latin typeface="+mn-lt"/>
              <a:ea typeface="+mn-ea"/>
            </a:endParaRPr>
          </a:p>
        </p:txBody>
      </p:sp>
      <p:sp>
        <p:nvSpPr>
          <p:cNvPr id="7" name="Flowchart: Process 15"/>
          <p:cNvSpPr>
            <a:spLocks noChangeArrowheads="1"/>
          </p:cNvSpPr>
          <p:nvPr/>
        </p:nvSpPr>
        <p:spPr bwMode="auto">
          <a:xfrm rot="2103354" flipH="1">
            <a:off x="5003800" y="936625"/>
            <a:ext cx="649288" cy="204788"/>
          </a:xfrm>
          <a:prstGeom prst="flowChartProcess">
            <a:avLst/>
          </a:prstGeom>
          <a:solidFill>
            <a:srgbClr val="FBFBFB">
              <a:alpha val="45097"/>
            </a:srgbClr>
          </a:solidFill>
          <a:ln w="6350" cap="rnd">
            <a:solidFill>
              <a:srgbClr val="FFFFFF"/>
            </a:solidFill>
            <a:miter lim="800000"/>
            <a:headEnd/>
            <a:tailEnd/>
          </a:ln>
          <a:effectLst>
            <a:outerShdw blurRad="63500" dist="25400" dir="3299947" sx="96001" sy="96001" algn="tl" rotWithShape="0">
              <a:schemeClr val="bg2">
                <a:alpha val="20000"/>
              </a:schemeClr>
            </a:outerShdw>
          </a:effectLst>
        </p:spPr>
        <p:txBody>
          <a:bodyPr anchor="ctr"/>
          <a:lstStyle>
            <a:extLst/>
          </a:lstStyle>
          <a:p>
            <a:pPr algn="ctr" fontAlgn="auto">
              <a:spcBef>
                <a:spcPts val="0"/>
              </a:spcBef>
              <a:spcAft>
                <a:spcPts val="0"/>
              </a:spcAft>
              <a:defRPr/>
            </a:pPr>
            <a:endParaRPr lang="en-US" dirty="0">
              <a:solidFill>
                <a:schemeClr val="lt1"/>
              </a:solidFill>
              <a:latin typeface="+mn-lt"/>
              <a:ea typeface="+mn-ea"/>
            </a:endParaRPr>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altLang="zh-CN" smtClean="0"/>
              <a:t>Click to edit Master title style</a:t>
            </a:r>
            <a:endParaRPr lang="en-US"/>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altLang="zh-CN" noProof="0" smtClean="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altLang="zh-CN" smtClean="0"/>
              <a:t>Click to edit Master text styles</a:t>
            </a:r>
          </a:p>
        </p:txBody>
      </p:sp>
      <p:sp>
        <p:nvSpPr>
          <p:cNvPr id="8" name="Date Placeholder 4"/>
          <p:cNvSpPr>
            <a:spLocks noGrp="1"/>
          </p:cNvSpPr>
          <p:nvPr>
            <p:ph type="dt" sz="half" idx="10"/>
          </p:nvPr>
        </p:nvSpPr>
        <p:spPr/>
        <p:txBody>
          <a:bodyPr/>
          <a:lstStyle>
            <a:lvl1pPr>
              <a:defRPr/>
            </a:lvl1pPr>
            <a:extLst/>
          </a:lstStyle>
          <a:p>
            <a:pPr>
              <a:defRPr/>
            </a:pPr>
            <a:fld id="{C52F97DE-3043-5548-85C1-EAB5B32CC8E4}" type="datetime5">
              <a:rPr lang="en-SG" altLang="zh-CN" smtClean="0"/>
              <a:t>25-Sep-21</a:t>
            </a:fld>
            <a:endParaRPr lang="zh-CN" altLang="en-US"/>
          </a:p>
        </p:txBody>
      </p:sp>
      <p:sp>
        <p:nvSpPr>
          <p:cNvPr id="9" name="Footer Placeholder 5"/>
          <p:cNvSpPr>
            <a:spLocks noGrp="1"/>
          </p:cNvSpPr>
          <p:nvPr>
            <p:ph type="ftr" sz="quarter" idx="11"/>
          </p:nvPr>
        </p:nvSpPr>
        <p:spPr/>
        <p:txBody>
          <a:bodyPr/>
          <a:lstStyle>
            <a:lvl1pPr>
              <a:defRPr/>
            </a:lvl1pPr>
            <a:extLst/>
          </a:lstStyle>
          <a:p>
            <a:pPr>
              <a:defRPr/>
            </a:pPr>
            <a:r>
              <a:rPr lang="en-US" altLang="zh-CN" smtClean="0"/>
              <a:t>Distributed Database Systems</a:t>
            </a:r>
            <a:endParaRPr lang="zh-CN" altLang="en-US"/>
          </a:p>
        </p:txBody>
      </p:sp>
      <p:sp>
        <p:nvSpPr>
          <p:cNvPr id="10" name="Slide Number Placeholder 6"/>
          <p:cNvSpPr>
            <a:spLocks noGrp="1"/>
          </p:cNvSpPr>
          <p:nvPr>
            <p:ph type="sldNum" sz="quarter" idx="12"/>
          </p:nvPr>
        </p:nvSpPr>
        <p:spPr/>
        <p:txBody>
          <a:bodyPr/>
          <a:lstStyle>
            <a:lvl1pPr>
              <a:defRPr/>
            </a:lvl1pPr>
          </a:lstStyle>
          <a:p>
            <a:fld id="{BE0C6846-466F-D047-86BD-B9D7517BC445}" type="slidenum">
              <a:rPr lang="zh-CN" altLang="en-US"/>
              <a:pPr/>
              <a:t>‹#›</a:t>
            </a:fld>
            <a:endParaRPr lang="zh-CN" altLang="en-US"/>
          </a:p>
        </p:txBody>
      </p:sp>
    </p:spTree>
    <p:extLst>
      <p:ext uri="{BB962C8B-B14F-4D97-AF65-F5344CB8AC3E}">
        <p14:creationId xmlns:p14="http://schemas.microsoft.com/office/powerpoint/2010/main" val="13829570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Oval 7"/>
          <p:cNvSpPr>
            <a:spLocks noChangeArrowheads="1"/>
          </p:cNvSpPr>
          <p:nvPr/>
        </p:nvSpPr>
        <p:spPr bwMode="auto">
          <a:xfrm>
            <a:off x="168275" y="20638"/>
            <a:ext cx="1703388" cy="1703387"/>
          </a:xfrm>
          <a:prstGeom prst="ellipse">
            <a:avLst/>
          </a:prstGeom>
          <a:noFill/>
          <a:ln w="27305" cap="rnd">
            <a:solidFill>
              <a:srgbClr val="FEFBEC"/>
            </a:solidFill>
            <a:round/>
            <a:headEnd/>
            <a:tailEnd/>
          </a:ln>
          <a:effectLst>
            <a:outerShdw blurRad="63500" dist="26940" dir="5400000" algn="tl" rotWithShape="0">
              <a:srgbClr val="B1AFA3">
                <a:alpha val="84999"/>
              </a:srgbClr>
            </a:outerShdw>
          </a:effectLst>
          <a:extLst>
            <a:ext uri="{909E8E84-426E-40DD-AFC4-6F175D3DCCD1}">
              <a14:hiddenFill xmlns:a14="http://schemas.microsoft.com/office/drawing/2010/main">
                <a:solidFill>
                  <a:srgbClr val="FFFFFF"/>
                </a:solidFill>
              </a14:hiddenFill>
            </a:ext>
          </a:extLst>
        </p:spPr>
        <p:txBody>
          <a:bodyPr anchor="ctr"/>
          <a:lstStyle>
            <a:extLst/>
          </a:lstStyle>
          <a:p>
            <a:pPr algn="ctr" fontAlgn="auto">
              <a:spcBef>
                <a:spcPts val="0"/>
              </a:spcBef>
              <a:spcAft>
                <a:spcPts val="0"/>
              </a:spcAft>
              <a:defRPr/>
            </a:pPr>
            <a:endParaRPr lang="en-US">
              <a:solidFill>
                <a:schemeClr val="lt1"/>
              </a:solidFill>
              <a:latin typeface="+mn-lt"/>
              <a:ea typeface="+mn-ea"/>
            </a:endParaRPr>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extLst/>
          </a:lstStyle>
          <a:p>
            <a:r>
              <a:rPr lang="en-US" altLang="zh-CN" smtClean="0"/>
              <a:t>Click to edit Master title style</a:t>
            </a:r>
            <a:endParaRPr lang="en-US"/>
          </a:p>
        </p:txBody>
      </p:sp>
      <p:sp>
        <p:nvSpPr>
          <p:cNvPr id="1033"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a:solidFill>
                  <a:schemeClr val="bg2">
                    <a:shade val="50000"/>
                    <a:satMod val="200000"/>
                  </a:schemeClr>
                </a:solidFill>
                <a:latin typeface="+mn-lt"/>
                <a:ea typeface="+mn-ea"/>
              </a:defRPr>
            </a:lvl1pPr>
            <a:extLst/>
          </a:lstStyle>
          <a:p>
            <a:pPr>
              <a:defRPr/>
            </a:pPr>
            <a:fld id="{0186D2EC-7BB2-5A42-8B38-252B71A3DE0C}" type="datetime5">
              <a:rPr lang="en-SG" altLang="zh-CN" smtClean="0"/>
              <a:t>25-Sep-21</a:t>
            </a:fld>
            <a:endParaRPr lang="zh-CN" alt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ea typeface="+mn-ea"/>
              </a:defRPr>
            </a:lvl1pPr>
            <a:extLst/>
          </a:lstStyle>
          <a:p>
            <a:pPr>
              <a:defRPr/>
            </a:pPr>
            <a:r>
              <a:rPr lang="en-US" altLang="zh-CN" smtClean="0"/>
              <a:t>Distributed Database Systems</a:t>
            </a:r>
            <a:endParaRPr lang="zh-CN" alt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B4B1A0"/>
                </a:solidFill>
                <a:latin typeface="Gill Sans MT" charset="0"/>
                <a:ea typeface="华文中宋" charset="-122"/>
              </a:defRPr>
            </a:lvl1pPr>
          </a:lstStyle>
          <a:p>
            <a:fld id="{F1B14454-3BF6-DC4B-910D-BC3C6A7BA187}" type="slidenum">
              <a:rPr lang="zh-CN" altLang="en-US"/>
              <a:pPr/>
              <a:t>‹#›</a:t>
            </a:fld>
            <a:endParaRPr lang="zh-CN" altLang="en-US"/>
          </a:p>
        </p:txBody>
      </p:sp>
      <p:sp>
        <p:nvSpPr>
          <p:cNvPr id="15" name="Rectangle 14"/>
          <p:cNvSpPr>
            <a:spLocks noChangeArrowheads="1"/>
          </p:cNvSpPr>
          <p:nvPr/>
        </p:nvSpPr>
        <p:spPr bwMode="invGray">
          <a:xfrm>
            <a:off x="1014413" y="0"/>
            <a:ext cx="73025" cy="6858000"/>
          </a:xfrm>
          <a:prstGeom prst="rect">
            <a:avLst/>
          </a:prstGeom>
          <a:solidFill>
            <a:schemeClr val="bg1"/>
          </a:solidFill>
          <a:ln>
            <a:noFill/>
          </a:ln>
          <a:effectLst>
            <a:outerShdw blurRad="63500" dist="38000" dir="10800000" algn="tl" rotWithShape="0">
              <a:srgbClr val="73726C">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anchor="ctr"/>
          <a:lstStyle>
            <a:extLst/>
          </a:lstStyle>
          <a:p>
            <a:pPr algn="ctr" fontAlgn="auto">
              <a:spcBef>
                <a:spcPts val="0"/>
              </a:spcBef>
              <a:spcAft>
                <a:spcPts val="0"/>
              </a:spcAft>
              <a:defRPr/>
            </a:pPr>
            <a:endParaRPr lang="en-US">
              <a:solidFill>
                <a:schemeClr val="lt1"/>
              </a:solidFill>
              <a:latin typeface="+mn-lt"/>
              <a:ea typeface="+mn-ea"/>
            </a:endParaRPr>
          </a:p>
        </p:txBody>
      </p:sp>
    </p:spTree>
  </p:cSld>
  <p:clrMap bg1="lt1" tx1="dk1" bg2="lt2" tx2="dk2" accent1="accent1" accent2="accent2" accent3="accent3" accent4="accent4" accent5="accent5" accent6="accent6" hlink="hlink" folHlink="folHlink"/>
  <p:sldLayoutIdLst>
    <p:sldLayoutId id="2147483864" r:id="rId1"/>
    <p:sldLayoutId id="2147483858" r:id="rId2"/>
    <p:sldLayoutId id="2147483865" r:id="rId3"/>
    <p:sldLayoutId id="2147483859" r:id="rId4"/>
    <p:sldLayoutId id="2147483866" r:id="rId5"/>
    <p:sldLayoutId id="2147483860" r:id="rId6"/>
    <p:sldLayoutId id="2147483867" r:id="rId7"/>
    <p:sldLayoutId id="2147483868" r:id="rId8"/>
    <p:sldLayoutId id="2147483869" r:id="rId9"/>
    <p:sldLayoutId id="2147483861" r:id="rId10"/>
    <p:sldLayoutId id="2147483862" r:id="rId11"/>
    <p:sldLayoutId id="2147483863" r:id="rId12"/>
  </p:sldLayoutIdLst>
  <p:hf hdr="0" dt="0"/>
  <p:txStyles>
    <p:titleStyle>
      <a:lvl1pPr algn="l" rtl="0" eaLnBrk="0" fontAlgn="base" hangingPunct="0">
        <a:spcBef>
          <a:spcPct val="0"/>
        </a:spcBef>
        <a:spcAft>
          <a:spcPct val="0"/>
        </a:spcAft>
        <a:defRPr sz="4300" kern="1200">
          <a:solidFill>
            <a:srgbClr val="11488B"/>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11488B"/>
          </a:solidFill>
          <a:latin typeface="Gill Sans MT" pitchFamily="34" charset="0"/>
          <a:ea typeface="华文中宋" pitchFamily="2" charset="-122"/>
        </a:defRPr>
      </a:lvl2pPr>
      <a:lvl3pPr algn="l" rtl="0" eaLnBrk="0" fontAlgn="base" hangingPunct="0">
        <a:spcBef>
          <a:spcPct val="0"/>
        </a:spcBef>
        <a:spcAft>
          <a:spcPct val="0"/>
        </a:spcAft>
        <a:defRPr sz="4300">
          <a:solidFill>
            <a:srgbClr val="11488B"/>
          </a:solidFill>
          <a:latin typeface="Gill Sans MT" pitchFamily="34" charset="0"/>
          <a:ea typeface="华文中宋" pitchFamily="2" charset="-122"/>
        </a:defRPr>
      </a:lvl3pPr>
      <a:lvl4pPr algn="l" rtl="0" eaLnBrk="0" fontAlgn="base" hangingPunct="0">
        <a:spcBef>
          <a:spcPct val="0"/>
        </a:spcBef>
        <a:spcAft>
          <a:spcPct val="0"/>
        </a:spcAft>
        <a:defRPr sz="4300">
          <a:solidFill>
            <a:srgbClr val="11488B"/>
          </a:solidFill>
          <a:latin typeface="Gill Sans MT" pitchFamily="34" charset="0"/>
          <a:ea typeface="华文中宋" pitchFamily="2" charset="-122"/>
        </a:defRPr>
      </a:lvl4pPr>
      <a:lvl5pPr algn="l" rtl="0" eaLnBrk="0" fontAlgn="base" hangingPunct="0">
        <a:spcBef>
          <a:spcPct val="0"/>
        </a:spcBef>
        <a:spcAft>
          <a:spcPct val="0"/>
        </a:spcAft>
        <a:defRPr sz="4300">
          <a:solidFill>
            <a:srgbClr val="11488B"/>
          </a:solidFill>
          <a:latin typeface="Gill Sans MT" pitchFamily="34" charset="0"/>
          <a:ea typeface="华文中宋" pitchFamily="2" charset="-122"/>
        </a:defRPr>
      </a:lvl5pPr>
      <a:lvl6pPr marL="457200" algn="l" rtl="0" fontAlgn="base">
        <a:spcBef>
          <a:spcPct val="0"/>
        </a:spcBef>
        <a:spcAft>
          <a:spcPct val="0"/>
        </a:spcAft>
        <a:defRPr sz="4300">
          <a:solidFill>
            <a:srgbClr val="11488B"/>
          </a:solidFill>
          <a:latin typeface="Gill Sans MT" pitchFamily="34" charset="0"/>
          <a:ea typeface="华文中宋" pitchFamily="2" charset="-122"/>
        </a:defRPr>
      </a:lvl6pPr>
      <a:lvl7pPr marL="914400" algn="l" rtl="0" fontAlgn="base">
        <a:spcBef>
          <a:spcPct val="0"/>
        </a:spcBef>
        <a:spcAft>
          <a:spcPct val="0"/>
        </a:spcAft>
        <a:defRPr sz="4300">
          <a:solidFill>
            <a:srgbClr val="11488B"/>
          </a:solidFill>
          <a:latin typeface="Gill Sans MT" pitchFamily="34" charset="0"/>
          <a:ea typeface="华文中宋" pitchFamily="2" charset="-122"/>
        </a:defRPr>
      </a:lvl7pPr>
      <a:lvl8pPr marL="1371600" algn="l" rtl="0" fontAlgn="base">
        <a:spcBef>
          <a:spcPct val="0"/>
        </a:spcBef>
        <a:spcAft>
          <a:spcPct val="0"/>
        </a:spcAft>
        <a:defRPr sz="4300">
          <a:solidFill>
            <a:srgbClr val="11488B"/>
          </a:solidFill>
          <a:latin typeface="Gill Sans MT" pitchFamily="34" charset="0"/>
          <a:ea typeface="华文中宋" pitchFamily="2" charset="-122"/>
        </a:defRPr>
      </a:lvl8pPr>
      <a:lvl9pPr marL="1828800" algn="l" rtl="0" fontAlgn="base">
        <a:spcBef>
          <a:spcPct val="0"/>
        </a:spcBef>
        <a:spcAft>
          <a:spcPct val="0"/>
        </a:spcAft>
        <a:defRPr sz="4300">
          <a:solidFill>
            <a:srgbClr val="11488B"/>
          </a:solidFill>
          <a:latin typeface="Gill Sans MT" pitchFamily="34" charset="0"/>
          <a:ea typeface="华文中宋" pitchFamily="2" charset="-122"/>
        </a:defRPr>
      </a:lvl9pPr>
      <a:extLst/>
    </p:titleStyle>
    <p:bodyStyle>
      <a:lvl1pPr marL="365125" indent="-282575" algn="l" rtl="0" eaLnBrk="0" fontAlgn="base" hangingPunct="0">
        <a:spcBef>
          <a:spcPts val="600"/>
        </a:spcBef>
        <a:spcAft>
          <a:spcPct val="0"/>
        </a:spcAft>
        <a:buClr>
          <a:schemeClr val="accent1"/>
        </a:buClr>
        <a:buSzPct val="80000"/>
        <a:buFont typeface="Wingdings 2"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9BBB59"/>
        </a:buClr>
        <a:buFont typeface="Wingdings 2"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064A2"/>
        </a:buClr>
        <a:buFont typeface="Wingdings 2"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bgroup.cs.tsinghua.edu.cn/dd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fanj@ruc.edu.cn" TargetMode="External"/><Relationship Id="rId3" Type="http://schemas.openxmlformats.org/officeDocument/2006/relationships/hyperlink" Target="http://iir.ruc.edu.cn/~fanj/"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kk15910306736@163.com" TargetMode="Externa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1925" y="360363"/>
            <a:ext cx="7407275" cy="1471612"/>
          </a:xfrm>
        </p:spPr>
        <p:txBody>
          <a:bodyPr>
            <a:noAutofit/>
          </a:bodyPr>
          <a:lstStyle/>
          <a:p>
            <a:pPr eaLnBrk="1" fontAlgn="auto" hangingPunct="1">
              <a:spcAft>
                <a:spcPts val="0"/>
              </a:spcAft>
              <a:defRPr/>
            </a:pPr>
            <a:r>
              <a:rPr lang="en-US" altLang="zh-CN" sz="4400" dirty="0">
                <a:solidFill>
                  <a:schemeClr val="tx2">
                    <a:satMod val="130000"/>
                  </a:schemeClr>
                </a:solidFill>
              </a:rPr>
              <a:t>Distributed Database Systems</a:t>
            </a:r>
            <a:endParaRPr lang="zh-CN" altLang="en-US" sz="4400" dirty="0">
              <a:solidFill>
                <a:schemeClr val="tx2">
                  <a:satMod val="130000"/>
                </a:schemeClr>
              </a:solidFill>
            </a:endParaRPr>
          </a:p>
        </p:txBody>
      </p:sp>
      <p:sp>
        <p:nvSpPr>
          <p:cNvPr id="3" name="Subtitle 2"/>
          <p:cNvSpPr>
            <a:spLocks noGrp="1"/>
          </p:cNvSpPr>
          <p:nvPr>
            <p:ph type="subTitle" idx="1"/>
          </p:nvPr>
        </p:nvSpPr>
        <p:spPr>
          <a:xfrm>
            <a:off x="1431925" y="1849438"/>
            <a:ext cx="7407275" cy="1752600"/>
          </a:xfrm>
        </p:spPr>
        <p:txBody>
          <a:bodyPr>
            <a:normAutofit/>
          </a:bodyPr>
          <a:lstStyle/>
          <a:p>
            <a:pPr eaLnBrk="1" fontAlgn="auto" hangingPunct="1">
              <a:spcAft>
                <a:spcPts val="0"/>
              </a:spcAft>
              <a:buFont typeface="Wingdings 2"/>
              <a:buNone/>
              <a:defRPr/>
            </a:pPr>
            <a:endParaRPr lang="zh-CN" altLang="en-US" sz="2800" dirty="0"/>
          </a:p>
        </p:txBody>
      </p:sp>
      <p:sp>
        <p:nvSpPr>
          <p:cNvPr id="8196" name="TextBox 3"/>
          <p:cNvSpPr txBox="1">
            <a:spLocks noChangeArrowheads="1"/>
          </p:cNvSpPr>
          <p:nvPr/>
        </p:nvSpPr>
        <p:spPr bwMode="auto">
          <a:xfrm>
            <a:off x="1428750" y="3000375"/>
            <a:ext cx="6357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9600" dirty="0">
                <a:latin typeface="Gill Sans MT" charset="0"/>
                <a:ea typeface="华文中宋" charset="-122"/>
              </a:rPr>
              <a:t>Welcome!</a:t>
            </a:r>
            <a:endParaRPr lang="zh-CN" altLang="en-US" sz="9600" dirty="0">
              <a:latin typeface="Gill Sans MT" charset="0"/>
              <a:ea typeface="华文中宋" charset="-122"/>
            </a:endParaRPr>
          </a:p>
        </p:txBody>
      </p:sp>
      <p:sp>
        <p:nvSpPr>
          <p:cNvPr id="8" name="Slide Number Placeholder 7"/>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900076B-CB9C-3B41-BBEE-34D48B3E14DD}" type="slidenum">
              <a:rPr lang="zh-CN" altLang="en-US">
                <a:solidFill>
                  <a:srgbClr val="B4B1A0"/>
                </a:solidFill>
                <a:latin typeface="Gill Sans MT" charset="0"/>
                <a:ea typeface="华文中宋" charset="-122"/>
              </a:rPr>
              <a:pPr eaLnBrk="1" hangingPunct="1"/>
              <a:t>1</a:t>
            </a:fld>
            <a:endParaRPr lang="zh-CN" altLang="en-US">
              <a:solidFill>
                <a:srgbClr val="B4B1A0"/>
              </a:solidFill>
              <a:latin typeface="Gill Sans MT" charset="0"/>
              <a:ea typeface="华文中宋" charset="-122"/>
            </a:endParaRPr>
          </a:p>
        </p:txBody>
      </p:sp>
      <p:sp>
        <p:nvSpPr>
          <p:cNvPr id="9" name="Footer Placeholder 8"/>
          <p:cNvSpPr>
            <a:spLocks noGrp="1"/>
          </p:cNvSpPr>
          <p:nvPr>
            <p:ph type="ftr" sz="quarter" idx="11"/>
          </p:nvPr>
        </p:nvSpPr>
        <p:spPr/>
        <p:txBody>
          <a:bodyPr/>
          <a:lstStyle/>
          <a:p>
            <a:pPr>
              <a:defRPr/>
            </a:pPr>
            <a:r>
              <a:rPr lang="en-US" altLang="zh-CN" smtClean="0"/>
              <a:t>Distributed Database Systems</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new</a:t>
            </a:r>
            <a:r>
              <a:rPr lang="zh-CN" altLang="en-US" dirty="0"/>
              <a:t> </a:t>
            </a:r>
            <a:r>
              <a:rPr lang="en-US" altLang="zh-CN" dirty="0"/>
              <a:t>in</a:t>
            </a:r>
            <a:r>
              <a:rPr lang="zh-CN" altLang="en-US" dirty="0"/>
              <a:t> </a:t>
            </a:r>
            <a:r>
              <a:rPr lang="en-US" altLang="zh-CN" dirty="0"/>
              <a:t>this</a:t>
            </a:r>
            <a:r>
              <a:rPr lang="zh-CN" altLang="en-US" dirty="0"/>
              <a:t> </a:t>
            </a:r>
            <a:r>
              <a:rPr lang="en-US" altLang="zh-CN" dirty="0"/>
              <a:t>semester?</a:t>
            </a:r>
            <a:endParaRPr 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10</a:t>
            </a:fld>
            <a:endParaRPr lang="zh-CN" altLang="en-US"/>
          </a:p>
        </p:txBody>
      </p:sp>
      <p:pic>
        <p:nvPicPr>
          <p:cNvPr id="1026" name="Picture 2" descr="ou Need to Get Your Hands Dirty | Velocity Digital Blo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3575" y="1676400"/>
            <a:ext cx="5806777" cy="38787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204912" y="5310188"/>
            <a:ext cx="7407275" cy="1471612"/>
          </a:xfrm>
          <a:prstGeom prst="rect">
            <a:avLst/>
          </a:prstGeom>
        </p:spPr>
        <p:txBody>
          <a:bodyPr anchor="ctr"/>
          <a:lstStyle/>
          <a:p>
            <a:pPr algn="ctr" fontAlgn="auto">
              <a:spcAft>
                <a:spcPts val="0"/>
              </a:spcAft>
              <a:defRPr/>
            </a:pPr>
            <a:r>
              <a:rPr lang="en-US" altLang="zh-CN" sz="4000" dirty="0" smtClean="0">
                <a:latin typeface="+mj-lt"/>
                <a:ea typeface="+mj-ea"/>
                <a:cs typeface="+mj-cs"/>
              </a:rPr>
              <a:t>Get</a:t>
            </a:r>
            <a:r>
              <a:rPr lang="zh-CN" altLang="en-US" sz="4000" dirty="0" smtClean="0">
                <a:latin typeface="+mj-lt"/>
                <a:ea typeface="+mj-ea"/>
                <a:cs typeface="+mj-cs"/>
              </a:rPr>
              <a:t> </a:t>
            </a:r>
            <a:r>
              <a:rPr lang="en-US" altLang="zh-CN" sz="4000" dirty="0" smtClean="0">
                <a:latin typeface="+mj-lt"/>
                <a:ea typeface="+mj-ea"/>
                <a:cs typeface="+mj-cs"/>
              </a:rPr>
              <a:t>Your</a:t>
            </a:r>
            <a:r>
              <a:rPr lang="zh-CN" altLang="en-US" sz="4000" dirty="0" smtClean="0">
                <a:latin typeface="+mj-lt"/>
                <a:ea typeface="+mj-ea"/>
                <a:cs typeface="+mj-cs"/>
              </a:rPr>
              <a:t> </a:t>
            </a:r>
            <a:r>
              <a:rPr lang="en-US" altLang="zh-CN" sz="4000" dirty="0" smtClean="0">
                <a:latin typeface="+mj-lt"/>
                <a:ea typeface="+mj-ea"/>
                <a:cs typeface="+mj-cs"/>
              </a:rPr>
              <a:t>Hands</a:t>
            </a:r>
            <a:r>
              <a:rPr lang="zh-CN" altLang="en-US" sz="4000" dirty="0" smtClean="0">
                <a:latin typeface="+mj-lt"/>
                <a:ea typeface="+mj-ea"/>
                <a:cs typeface="+mj-cs"/>
              </a:rPr>
              <a:t> </a:t>
            </a:r>
            <a:r>
              <a:rPr lang="en-US" altLang="zh-CN" sz="4000" dirty="0" smtClean="0">
                <a:latin typeface="+mj-lt"/>
                <a:ea typeface="+mj-ea"/>
                <a:cs typeface="+mj-cs"/>
              </a:rPr>
              <a:t>Dirty!</a:t>
            </a:r>
            <a:endParaRPr lang="en-US" altLang="zh-CN" sz="4000" dirty="0">
              <a:latin typeface="+mj-lt"/>
              <a:ea typeface="+mj-ea"/>
              <a:cs typeface="+mj-cs"/>
            </a:endParaRPr>
          </a:p>
        </p:txBody>
      </p:sp>
    </p:spTree>
    <p:extLst>
      <p:ext uri="{BB962C8B-B14F-4D97-AF65-F5344CB8AC3E}">
        <p14:creationId xmlns:p14="http://schemas.microsoft.com/office/powerpoint/2010/main" val="1155949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2">
                    <a:satMod val="130000"/>
                  </a:schemeClr>
                </a:solidFill>
                <a:effectLst/>
              </a:rPr>
              <a:t>Syllabus</a:t>
            </a:r>
            <a:endParaRPr 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11</a:t>
            </a:fld>
            <a:endParaRPr lang="zh-CN" altLang="en-US"/>
          </a:p>
        </p:txBody>
      </p:sp>
      <p:graphicFrame>
        <p:nvGraphicFramePr>
          <p:cNvPr id="6" name="Table 5"/>
          <p:cNvGraphicFramePr>
            <a:graphicFrameLocks noGrp="1"/>
          </p:cNvGraphicFramePr>
          <p:nvPr>
            <p:extLst>
              <p:ext uri="{D42A27DB-BD31-4B8C-83A1-F6EECF244321}">
                <p14:modId xmlns:p14="http://schemas.microsoft.com/office/powerpoint/2010/main" val="1936892683"/>
              </p:ext>
            </p:extLst>
          </p:nvPr>
        </p:nvGraphicFramePr>
        <p:xfrm>
          <a:off x="1760913" y="1916832"/>
          <a:ext cx="7059559" cy="4297680"/>
        </p:xfrm>
        <a:graphic>
          <a:graphicData uri="http://schemas.openxmlformats.org/drawingml/2006/table">
            <a:tbl>
              <a:tblPr firstRow="1" bandRow="1">
                <a:tableStyleId>{5C22544A-7EE6-4342-B048-85BDC9FD1C3A}</a:tableStyleId>
              </a:tblPr>
              <a:tblGrid>
                <a:gridCol w="802216"/>
                <a:gridCol w="1023555"/>
                <a:gridCol w="1392389"/>
                <a:gridCol w="3841399"/>
              </a:tblGrid>
              <a:tr h="370840">
                <a:tc>
                  <a:txBody>
                    <a:bodyPr/>
                    <a:lstStyle/>
                    <a:p>
                      <a:pPr algn="ctr"/>
                      <a:r>
                        <a:rPr lang="en-US" altLang="zh-CN" sz="2000" dirty="0" smtClean="0"/>
                        <a:t>Wk.</a:t>
                      </a:r>
                      <a:endParaRPr lang="zh-CN" altLang="en-US" sz="2000" dirty="0"/>
                    </a:p>
                  </a:txBody>
                  <a:tcPr marL="91439" marR="91439"/>
                </a:tc>
                <a:tc>
                  <a:txBody>
                    <a:bodyPr/>
                    <a:lstStyle/>
                    <a:p>
                      <a:pPr algn="ctr"/>
                      <a:r>
                        <a:rPr lang="en-US" altLang="zh-CN" sz="2000" dirty="0" smtClean="0"/>
                        <a:t>Date</a:t>
                      </a:r>
                      <a:endParaRPr lang="zh-CN" altLang="en-US" sz="2000" dirty="0"/>
                    </a:p>
                  </a:txBody>
                  <a:tcPr marL="91439" marR="91439"/>
                </a:tc>
                <a:tc>
                  <a:txBody>
                    <a:bodyPr/>
                    <a:lstStyle/>
                    <a:p>
                      <a:pPr algn="ctr"/>
                      <a:r>
                        <a:rPr lang="en-US" altLang="zh-CN" sz="2000" dirty="0" smtClean="0"/>
                        <a:t>Chapter</a:t>
                      </a:r>
                      <a:r>
                        <a:rPr lang="en-US" altLang="zh-CN" sz="2000" baseline="0" dirty="0" smtClean="0"/>
                        <a:t> #</a:t>
                      </a:r>
                      <a:endParaRPr lang="zh-CN" altLang="en-US" sz="2000" dirty="0"/>
                    </a:p>
                  </a:txBody>
                  <a:tcPr marL="91439" marR="91439"/>
                </a:tc>
                <a:tc>
                  <a:txBody>
                    <a:bodyPr/>
                    <a:lstStyle/>
                    <a:p>
                      <a:pPr algn="l"/>
                      <a:r>
                        <a:rPr lang="en-US" altLang="zh-CN" sz="2000" dirty="0" smtClean="0"/>
                        <a:t>Title</a:t>
                      </a:r>
                      <a:endParaRPr lang="zh-CN" altLang="en-US" sz="2000" dirty="0"/>
                    </a:p>
                  </a:txBody>
                  <a:tcPr marL="91439" marR="91439"/>
                </a:tc>
              </a:tr>
              <a:tr h="370840">
                <a:tc>
                  <a:txBody>
                    <a:bodyPr/>
                    <a:lstStyle/>
                    <a:p>
                      <a:pPr algn="ctr"/>
                      <a:r>
                        <a:rPr lang="en-US" altLang="zh-CN" sz="2000" dirty="0" smtClean="0"/>
                        <a:t>3</a:t>
                      </a:r>
                      <a:endParaRPr lang="zh-CN" altLang="en-US" sz="2000" dirty="0"/>
                    </a:p>
                  </a:txBody>
                  <a:tcPr marL="91439" marR="91439"/>
                </a:tc>
                <a:tc>
                  <a:txBody>
                    <a:bodyPr/>
                    <a:lstStyle/>
                    <a:p>
                      <a:pPr algn="ctr"/>
                      <a:r>
                        <a:rPr lang="en-US" altLang="zh-CN" sz="2000" dirty="0" smtClean="0"/>
                        <a:t>26</a:t>
                      </a:r>
                      <a:r>
                        <a:rPr lang="zh-CN" altLang="en-US" sz="2000" baseline="0" dirty="0" smtClean="0"/>
                        <a:t> </a:t>
                      </a:r>
                      <a:r>
                        <a:rPr lang="en-US" altLang="zh-CN" sz="2000" baseline="0" dirty="0" smtClean="0"/>
                        <a:t>Sep</a:t>
                      </a:r>
                      <a:endParaRPr lang="zh-CN" altLang="en-US" sz="2000" dirty="0"/>
                    </a:p>
                  </a:txBody>
                  <a:tcPr marL="91439" marR="91439"/>
                </a:tc>
                <a:tc>
                  <a:txBody>
                    <a:bodyPr/>
                    <a:lstStyle/>
                    <a:p>
                      <a:pPr algn="ctr"/>
                      <a:r>
                        <a:rPr lang="en-US" altLang="zh-CN" sz="2000" dirty="0" smtClean="0"/>
                        <a:t>Ch1</a:t>
                      </a:r>
                      <a:endParaRPr lang="zh-CN" altLang="en-US" sz="2000" dirty="0"/>
                    </a:p>
                  </a:txBody>
                  <a:tcPr marL="91439" marR="91439"/>
                </a:tc>
                <a:tc>
                  <a:txBody>
                    <a:bodyPr/>
                    <a:lstStyle/>
                    <a:p>
                      <a:pPr algn="l"/>
                      <a:r>
                        <a:rPr lang="en-US" altLang="zh-CN" sz="2000" dirty="0" smtClean="0"/>
                        <a:t>Introduction</a:t>
                      </a:r>
                      <a:endParaRPr lang="zh-CN" altLang="en-US" sz="2000" dirty="0"/>
                    </a:p>
                  </a:txBody>
                  <a:tcPr marL="91439" marR="91439"/>
                </a:tc>
              </a:tr>
              <a:tr h="370840">
                <a:tc>
                  <a:txBody>
                    <a:bodyPr/>
                    <a:lstStyle/>
                    <a:p>
                      <a:pPr algn="ctr"/>
                      <a:r>
                        <a:rPr lang="en-US" altLang="zh-CN" sz="2000" dirty="0" smtClean="0"/>
                        <a:t>4</a:t>
                      </a:r>
                      <a:endParaRPr lang="zh-CN" altLang="en-US" sz="2000" dirty="0"/>
                    </a:p>
                  </a:txBody>
                  <a:tcPr marL="91439" marR="91439"/>
                </a:tc>
                <a:tc>
                  <a:txBody>
                    <a:bodyPr/>
                    <a:lstStyle/>
                    <a:p>
                      <a:pPr algn="ctr"/>
                      <a:r>
                        <a:rPr lang="en-US" altLang="zh-CN" sz="2000" dirty="0" smtClean="0"/>
                        <a:t>28</a:t>
                      </a:r>
                      <a:r>
                        <a:rPr lang="zh-CN" altLang="en-US" sz="2000" dirty="0" smtClean="0"/>
                        <a:t> </a:t>
                      </a:r>
                      <a:r>
                        <a:rPr lang="en-US" altLang="zh-CN" sz="2000" dirty="0" smtClean="0"/>
                        <a:t>Sep</a:t>
                      </a:r>
                      <a:endParaRPr lang="zh-CN" altLang="en-US" sz="2000" dirty="0"/>
                    </a:p>
                  </a:txBody>
                  <a:tcPr marL="91439" marR="91439"/>
                </a:tc>
                <a:tc>
                  <a:txBody>
                    <a:bodyPr/>
                    <a:lstStyle/>
                    <a:p>
                      <a:pPr algn="ctr"/>
                      <a:r>
                        <a:rPr lang="en-US" altLang="zh-CN" sz="2000" dirty="0" smtClean="0"/>
                        <a:t>Ch3</a:t>
                      </a:r>
                      <a:endParaRPr lang="zh-CN" altLang="en-US" sz="2000" dirty="0"/>
                    </a:p>
                  </a:txBody>
                  <a:tcPr marL="91439" marR="91439"/>
                </a:tc>
                <a:tc>
                  <a:txBody>
                    <a:bodyPr/>
                    <a:lstStyle/>
                    <a:p>
                      <a:pPr algn="l"/>
                      <a:r>
                        <a:rPr lang="en-US" altLang="zh-CN" sz="2000" dirty="0" smtClean="0"/>
                        <a:t>Distributed Database Design</a:t>
                      </a:r>
                      <a:endParaRPr lang="zh-CN" altLang="en-US" sz="2000" dirty="0"/>
                    </a:p>
                  </a:txBody>
                  <a:tcPr marL="91439" marR="91439"/>
                </a:tc>
              </a:tr>
              <a:tr h="370840">
                <a:tc>
                  <a:txBody>
                    <a:bodyPr/>
                    <a:lstStyle/>
                    <a:p>
                      <a:pPr algn="ctr"/>
                      <a:r>
                        <a:rPr lang="en-US" altLang="zh-CN" sz="2000" dirty="0" smtClean="0"/>
                        <a:t>6</a:t>
                      </a:r>
                      <a:endParaRPr lang="zh-CN" altLang="en-US" sz="2000" dirty="0"/>
                    </a:p>
                  </a:txBody>
                  <a:tcPr marL="91439" marR="91439"/>
                </a:tc>
                <a:tc>
                  <a:txBody>
                    <a:bodyPr/>
                    <a:lstStyle/>
                    <a:p>
                      <a:pPr algn="ctr"/>
                      <a:r>
                        <a:rPr lang="en-US" altLang="zh-CN" sz="2000" dirty="0" smtClean="0"/>
                        <a:t>12</a:t>
                      </a:r>
                      <a:r>
                        <a:rPr lang="zh-CN" altLang="en-US" sz="2000" dirty="0" smtClean="0"/>
                        <a:t> </a:t>
                      </a:r>
                      <a:r>
                        <a:rPr lang="en-US" altLang="zh-CN" sz="2000" dirty="0" smtClean="0"/>
                        <a:t>Oct</a:t>
                      </a:r>
                      <a:endParaRPr lang="zh-CN" altLang="en-US" sz="2000" dirty="0"/>
                    </a:p>
                  </a:txBody>
                  <a:tcPr marL="91439" marR="91439"/>
                </a:tc>
                <a:tc>
                  <a:txBody>
                    <a:bodyPr/>
                    <a:lstStyle/>
                    <a:p>
                      <a:pPr algn="ctr"/>
                      <a:r>
                        <a:rPr lang="en-US" altLang="zh-CN" sz="2000" dirty="0" smtClean="0"/>
                        <a:t>Ch6</a:t>
                      </a:r>
                      <a:endParaRPr lang="zh-CN" altLang="en-US" sz="2000" dirty="0"/>
                    </a:p>
                  </a:txBody>
                  <a:tcPr marL="91439" marR="91439"/>
                </a:tc>
                <a:tc>
                  <a:txBody>
                    <a:bodyPr/>
                    <a:lstStyle/>
                    <a:p>
                      <a:pPr algn="l"/>
                      <a:r>
                        <a:rPr lang="en-US" altLang="zh-CN" sz="2000" dirty="0" smtClean="0"/>
                        <a:t>Overview of Query Processing</a:t>
                      </a:r>
                      <a:endParaRPr lang="zh-CN" altLang="en-US" sz="2000" dirty="0"/>
                    </a:p>
                  </a:txBody>
                  <a:tcPr marL="91439" marR="91439"/>
                </a:tc>
              </a:tr>
              <a:tr h="370840">
                <a:tc>
                  <a:txBody>
                    <a:bodyPr/>
                    <a:lstStyle/>
                    <a:p>
                      <a:pPr algn="ctr"/>
                      <a:r>
                        <a:rPr lang="en-US" altLang="zh-CN" sz="2000" dirty="0" smtClean="0"/>
                        <a:t>7</a:t>
                      </a:r>
                      <a:endParaRPr lang="zh-CN" altLang="en-US" sz="2000" dirty="0"/>
                    </a:p>
                  </a:txBody>
                  <a:tcPr marL="91439" marR="91439"/>
                </a:tc>
                <a:tc>
                  <a:txBody>
                    <a:bodyPr/>
                    <a:lstStyle/>
                    <a:p>
                      <a:pPr algn="ctr"/>
                      <a:r>
                        <a:rPr lang="en-US" altLang="zh-CN" sz="2000" dirty="0" smtClean="0"/>
                        <a:t>19</a:t>
                      </a:r>
                      <a:r>
                        <a:rPr lang="zh-CN" altLang="en-US" sz="2000" dirty="0" smtClean="0"/>
                        <a:t> </a:t>
                      </a:r>
                      <a:r>
                        <a:rPr lang="en-US" altLang="zh-CN" sz="2000" dirty="0" smtClean="0"/>
                        <a:t>Oct</a:t>
                      </a:r>
                      <a:endParaRPr lang="zh-CN" altLang="en-US" sz="2000" dirty="0"/>
                    </a:p>
                  </a:txBody>
                  <a:tcPr marL="91439" marR="91439"/>
                </a:tc>
                <a:tc>
                  <a:txBody>
                    <a:bodyPr/>
                    <a:lstStyle/>
                    <a:p>
                      <a:pPr algn="ctr"/>
                      <a:r>
                        <a:rPr lang="en-US" altLang="zh-CN" sz="2000" dirty="0" smtClean="0"/>
                        <a:t>Ch7</a:t>
                      </a:r>
                      <a:endParaRPr lang="zh-CN" altLang="en-US" sz="2000" dirty="0"/>
                    </a:p>
                  </a:txBody>
                  <a:tcPr marL="91439" marR="91439"/>
                </a:tc>
                <a:tc>
                  <a:txBody>
                    <a:bodyPr/>
                    <a:lstStyle/>
                    <a:p>
                      <a:pPr algn="l"/>
                      <a:r>
                        <a:rPr lang="en-US" altLang="zh-CN" sz="2000" dirty="0" smtClean="0"/>
                        <a:t>Query Decomposition and Data Localization</a:t>
                      </a:r>
                    </a:p>
                    <a:p>
                      <a:pPr algn="l"/>
                      <a:r>
                        <a:rPr lang="en-US" altLang="zh-CN" sz="2000" i="1" dirty="0" smtClean="0">
                          <a:solidFill>
                            <a:srgbClr val="FF0000"/>
                          </a:solidFill>
                        </a:rPr>
                        <a:t>Course</a:t>
                      </a:r>
                      <a:r>
                        <a:rPr lang="zh-CN" altLang="en-US" sz="2000" i="1" baseline="0" dirty="0" smtClean="0">
                          <a:solidFill>
                            <a:srgbClr val="FF0000"/>
                          </a:solidFill>
                        </a:rPr>
                        <a:t> </a:t>
                      </a:r>
                      <a:r>
                        <a:rPr lang="en-US" altLang="zh-CN" sz="2000" i="1" baseline="0" dirty="0" smtClean="0">
                          <a:solidFill>
                            <a:srgbClr val="FF0000"/>
                          </a:solidFill>
                        </a:rPr>
                        <a:t>Project</a:t>
                      </a:r>
                      <a:r>
                        <a:rPr lang="zh-CN" altLang="en-US" sz="2000" i="1" baseline="0" dirty="0" smtClean="0">
                          <a:solidFill>
                            <a:srgbClr val="FF0000"/>
                          </a:solidFill>
                        </a:rPr>
                        <a:t> </a:t>
                      </a:r>
                      <a:r>
                        <a:rPr lang="en-US" altLang="zh-CN" sz="2000" i="1" baseline="0" dirty="0" smtClean="0">
                          <a:solidFill>
                            <a:srgbClr val="FF0000"/>
                          </a:solidFill>
                        </a:rPr>
                        <a:t>Kick-off</a:t>
                      </a:r>
                      <a:endParaRPr lang="en-US" altLang="zh-CN" sz="2000" i="1" dirty="0" smtClean="0">
                        <a:solidFill>
                          <a:srgbClr val="FF0000"/>
                        </a:solidFill>
                      </a:endParaRPr>
                    </a:p>
                  </a:txBody>
                  <a:tcPr marL="91439" marR="91439"/>
                </a:tc>
              </a:tr>
              <a:tr h="370840">
                <a:tc>
                  <a:txBody>
                    <a:bodyPr/>
                    <a:lstStyle/>
                    <a:p>
                      <a:pPr algn="ctr"/>
                      <a:r>
                        <a:rPr lang="en-US" altLang="zh-CN" sz="2000" dirty="0" smtClean="0"/>
                        <a:t>8</a:t>
                      </a:r>
                      <a:endParaRPr lang="zh-CN" altLang="en-US" sz="2000" dirty="0"/>
                    </a:p>
                  </a:txBody>
                  <a:tcPr marL="91439" marR="91439"/>
                </a:tc>
                <a:tc>
                  <a:txBody>
                    <a:bodyPr/>
                    <a:lstStyle/>
                    <a:p>
                      <a:pPr algn="ctr"/>
                      <a:r>
                        <a:rPr lang="en-US" altLang="zh-CN" sz="2000" dirty="0" smtClean="0"/>
                        <a:t>26</a:t>
                      </a:r>
                      <a:r>
                        <a:rPr lang="zh-CN" altLang="en-US" sz="2000" dirty="0" smtClean="0"/>
                        <a:t> </a:t>
                      </a:r>
                      <a:r>
                        <a:rPr lang="en-US" altLang="zh-CN" sz="2000" dirty="0" smtClean="0"/>
                        <a:t>Oct</a:t>
                      </a:r>
                      <a:endParaRPr lang="zh-CN" altLang="en-US" sz="2000" dirty="0"/>
                    </a:p>
                  </a:txBody>
                  <a:tcPr marL="91439" marR="91439"/>
                </a:tc>
                <a:tc>
                  <a:txBody>
                    <a:bodyPr/>
                    <a:lstStyle/>
                    <a:p>
                      <a:pPr algn="ctr"/>
                      <a:r>
                        <a:rPr lang="en-US" altLang="zh-CN" sz="2000" dirty="0" smtClean="0"/>
                        <a:t>TDSQL</a:t>
                      </a:r>
                      <a:endParaRPr lang="zh-CN" altLang="en-US" sz="2000" dirty="0"/>
                    </a:p>
                  </a:txBody>
                  <a:tcPr marL="91439" marR="91439"/>
                </a:tc>
                <a:tc>
                  <a:txBody>
                    <a:bodyPr/>
                    <a:lstStyle/>
                    <a:p>
                      <a:pPr algn="l"/>
                      <a:r>
                        <a:rPr lang="en-US" altLang="zh-CN" sz="2000" dirty="0" smtClean="0">
                          <a:solidFill>
                            <a:srgbClr val="FF0000"/>
                          </a:solidFill>
                        </a:rPr>
                        <a:t>Practice</a:t>
                      </a:r>
                      <a:r>
                        <a:rPr lang="zh-CN" altLang="en-US" sz="2000" dirty="0" smtClean="0">
                          <a:solidFill>
                            <a:srgbClr val="FF0000"/>
                          </a:solidFill>
                        </a:rPr>
                        <a:t> </a:t>
                      </a:r>
                      <a:r>
                        <a:rPr lang="en-US" altLang="zh-CN" sz="2000" dirty="0" smtClean="0">
                          <a:solidFill>
                            <a:srgbClr val="FF0000"/>
                          </a:solidFill>
                        </a:rPr>
                        <a:t>of Distributed Databases</a:t>
                      </a:r>
                      <a:r>
                        <a:rPr lang="zh-CN" altLang="en-US" sz="2000" baseline="0" dirty="0" smtClean="0">
                          <a:solidFill>
                            <a:srgbClr val="FF0000"/>
                          </a:solidFill>
                        </a:rPr>
                        <a:t> </a:t>
                      </a:r>
                      <a:r>
                        <a:rPr lang="en-US" altLang="zh-CN" sz="2000" baseline="0" dirty="0" smtClean="0">
                          <a:solidFill>
                            <a:srgbClr val="FF0000"/>
                          </a:solidFill>
                        </a:rPr>
                        <a:t>in</a:t>
                      </a:r>
                      <a:r>
                        <a:rPr lang="zh-CN" altLang="en-US" sz="2000" baseline="0" dirty="0" smtClean="0">
                          <a:solidFill>
                            <a:srgbClr val="FF0000"/>
                          </a:solidFill>
                        </a:rPr>
                        <a:t> </a:t>
                      </a:r>
                      <a:r>
                        <a:rPr lang="en-US" altLang="zh-CN" sz="2000" baseline="0" dirty="0" smtClean="0">
                          <a:solidFill>
                            <a:srgbClr val="FF0000"/>
                          </a:solidFill>
                        </a:rPr>
                        <a:t>Tencent</a:t>
                      </a:r>
                      <a:endParaRPr lang="zh-CN" altLang="en-US" sz="2000" dirty="0">
                        <a:solidFill>
                          <a:srgbClr val="FF0000"/>
                        </a:solidFill>
                      </a:endParaRPr>
                    </a:p>
                  </a:txBody>
                  <a:tcPr marL="91439" marR="91439"/>
                </a:tc>
              </a:tr>
              <a:tr h="370840">
                <a:tc>
                  <a:txBody>
                    <a:bodyPr/>
                    <a:lstStyle/>
                    <a:p>
                      <a:pPr algn="ctr"/>
                      <a:r>
                        <a:rPr lang="en-US" altLang="zh-CN" sz="2000" dirty="0" smtClean="0"/>
                        <a:t>9</a:t>
                      </a:r>
                      <a:endParaRPr lang="zh-CN" altLang="en-US" sz="2000" dirty="0"/>
                    </a:p>
                  </a:txBody>
                  <a:tcPr marL="91439" marR="91439"/>
                </a:tc>
                <a:tc>
                  <a:txBody>
                    <a:bodyPr/>
                    <a:lstStyle/>
                    <a:p>
                      <a:pPr algn="ctr"/>
                      <a:r>
                        <a:rPr lang="en-US" altLang="zh-CN" sz="2000" dirty="0" smtClean="0"/>
                        <a:t>2</a:t>
                      </a:r>
                      <a:r>
                        <a:rPr lang="zh-CN" altLang="en-US" sz="2000" baseline="0" dirty="0" smtClean="0"/>
                        <a:t> </a:t>
                      </a:r>
                      <a:r>
                        <a:rPr lang="en-US" altLang="zh-CN" sz="2000" baseline="0" dirty="0" smtClean="0"/>
                        <a:t>Nov</a:t>
                      </a:r>
                      <a:endParaRPr lang="zh-CN" altLang="en-US" sz="2000" dirty="0"/>
                    </a:p>
                  </a:txBody>
                  <a:tcPr marL="91439" marR="91439"/>
                </a:tc>
                <a:tc>
                  <a:txBody>
                    <a:bodyPr/>
                    <a:lstStyle/>
                    <a:p>
                      <a:pPr algn="ctr"/>
                      <a:r>
                        <a:rPr lang="en-US" altLang="zh-CN" sz="2000" dirty="0" smtClean="0"/>
                        <a:t>Ch8</a:t>
                      </a:r>
                      <a:endParaRPr lang="zh-CN" altLang="en-US" sz="2000" dirty="0"/>
                    </a:p>
                  </a:txBody>
                  <a:tcPr marL="91439" marR="91439"/>
                </a:tc>
                <a:tc>
                  <a:txBody>
                    <a:bodyPr/>
                    <a:lstStyle/>
                    <a:p>
                      <a:pPr algn="l"/>
                      <a:r>
                        <a:rPr lang="en-US" altLang="zh-CN" sz="2000" dirty="0" smtClean="0"/>
                        <a:t>Optimization of Distributed Queries</a:t>
                      </a:r>
                      <a:r>
                        <a:rPr lang="zh-CN" altLang="en-US" sz="2000" dirty="0" smtClean="0"/>
                        <a:t> </a:t>
                      </a:r>
                      <a:r>
                        <a:rPr lang="en-US" altLang="zh-CN" sz="2000" dirty="0" smtClean="0"/>
                        <a:t>-</a:t>
                      </a:r>
                      <a:r>
                        <a:rPr lang="zh-CN" altLang="en-US" sz="2000" baseline="0" dirty="0" smtClean="0"/>
                        <a:t> </a:t>
                      </a:r>
                      <a:r>
                        <a:rPr lang="en-US" altLang="zh-CN" sz="2000" baseline="0" dirty="0" smtClean="0"/>
                        <a:t>1</a:t>
                      </a:r>
                    </a:p>
                    <a:p>
                      <a:pPr algn="l"/>
                      <a:r>
                        <a:rPr lang="en-US" altLang="zh-CN" sz="2000" i="1" baseline="0" dirty="0" smtClean="0">
                          <a:solidFill>
                            <a:srgbClr val="FF0000"/>
                          </a:solidFill>
                        </a:rPr>
                        <a:t>Hands-on</a:t>
                      </a:r>
                      <a:r>
                        <a:rPr lang="zh-CN" altLang="en-US" sz="2000" i="1" baseline="0" dirty="0" smtClean="0">
                          <a:solidFill>
                            <a:srgbClr val="FF0000"/>
                          </a:solidFill>
                        </a:rPr>
                        <a:t> </a:t>
                      </a:r>
                      <a:r>
                        <a:rPr lang="en-US" altLang="zh-CN" sz="2000" i="1" baseline="0" dirty="0" smtClean="0">
                          <a:solidFill>
                            <a:srgbClr val="FF0000"/>
                          </a:solidFill>
                        </a:rPr>
                        <a:t>Tutorial</a:t>
                      </a:r>
                      <a:r>
                        <a:rPr lang="zh-CN" altLang="en-US" sz="2000" i="1" baseline="0" dirty="0" smtClean="0">
                          <a:solidFill>
                            <a:srgbClr val="FF0000"/>
                          </a:solidFill>
                        </a:rPr>
                        <a:t> </a:t>
                      </a:r>
                      <a:r>
                        <a:rPr lang="en-US" altLang="zh-CN" sz="2000" i="1" baseline="0" dirty="0" smtClean="0">
                          <a:solidFill>
                            <a:srgbClr val="FF0000"/>
                          </a:solidFill>
                        </a:rPr>
                        <a:t>on</a:t>
                      </a:r>
                      <a:r>
                        <a:rPr lang="zh-CN" altLang="en-US" sz="2000" i="1" baseline="0" dirty="0" smtClean="0">
                          <a:solidFill>
                            <a:srgbClr val="FF0000"/>
                          </a:solidFill>
                        </a:rPr>
                        <a:t> </a:t>
                      </a:r>
                      <a:r>
                        <a:rPr lang="en-US" altLang="zh-CN" sz="2000" i="1" baseline="0" dirty="0" smtClean="0">
                          <a:solidFill>
                            <a:srgbClr val="FF0000"/>
                          </a:solidFill>
                        </a:rPr>
                        <a:t>ETCD</a:t>
                      </a:r>
                      <a:endParaRPr lang="zh-CN" altLang="en-US" sz="2000" i="1" dirty="0">
                        <a:solidFill>
                          <a:srgbClr val="FF0000"/>
                        </a:solidFill>
                      </a:endParaRPr>
                    </a:p>
                  </a:txBody>
                  <a:tcPr marL="91439" marR="91439"/>
                </a:tc>
              </a:tr>
            </a:tbl>
          </a:graphicData>
        </a:graphic>
      </p:graphicFrame>
    </p:spTree>
    <p:extLst>
      <p:ext uri="{BB962C8B-B14F-4D97-AF65-F5344CB8AC3E}">
        <p14:creationId xmlns:p14="http://schemas.microsoft.com/office/powerpoint/2010/main" val="146090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2">
                    <a:satMod val="130000"/>
                  </a:schemeClr>
                </a:solidFill>
                <a:effectLst/>
              </a:rPr>
              <a:t>Syllabus</a:t>
            </a:r>
            <a:endParaRPr 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12</a:t>
            </a:fld>
            <a:endParaRPr lang="zh-CN" altLang="en-US"/>
          </a:p>
        </p:txBody>
      </p:sp>
      <p:graphicFrame>
        <p:nvGraphicFramePr>
          <p:cNvPr id="6" name="Table 5"/>
          <p:cNvGraphicFramePr>
            <a:graphicFrameLocks noGrp="1"/>
          </p:cNvGraphicFramePr>
          <p:nvPr>
            <p:extLst>
              <p:ext uri="{D42A27DB-BD31-4B8C-83A1-F6EECF244321}">
                <p14:modId xmlns:p14="http://schemas.microsoft.com/office/powerpoint/2010/main" val="1244496066"/>
              </p:ext>
            </p:extLst>
          </p:nvPr>
        </p:nvGraphicFramePr>
        <p:xfrm>
          <a:off x="1760913" y="1916832"/>
          <a:ext cx="7059559" cy="4297680"/>
        </p:xfrm>
        <a:graphic>
          <a:graphicData uri="http://schemas.openxmlformats.org/drawingml/2006/table">
            <a:tbl>
              <a:tblPr firstRow="1" bandRow="1">
                <a:tableStyleId>{5C22544A-7EE6-4342-B048-85BDC9FD1C3A}</a:tableStyleId>
              </a:tblPr>
              <a:tblGrid>
                <a:gridCol w="802216"/>
                <a:gridCol w="1023555"/>
                <a:gridCol w="1392389"/>
                <a:gridCol w="3841399"/>
              </a:tblGrid>
              <a:tr h="370840">
                <a:tc>
                  <a:txBody>
                    <a:bodyPr/>
                    <a:lstStyle/>
                    <a:p>
                      <a:pPr algn="ctr"/>
                      <a:r>
                        <a:rPr lang="en-US" altLang="zh-CN" sz="2000" dirty="0" smtClean="0"/>
                        <a:t>Wk.</a:t>
                      </a:r>
                      <a:endParaRPr lang="zh-CN" altLang="en-US" sz="2000" dirty="0"/>
                    </a:p>
                  </a:txBody>
                  <a:tcPr marL="91439" marR="91439"/>
                </a:tc>
                <a:tc>
                  <a:txBody>
                    <a:bodyPr/>
                    <a:lstStyle/>
                    <a:p>
                      <a:pPr algn="ctr"/>
                      <a:r>
                        <a:rPr lang="en-US" altLang="zh-CN" sz="2000" dirty="0" smtClean="0"/>
                        <a:t>Date</a:t>
                      </a:r>
                      <a:endParaRPr lang="zh-CN" altLang="en-US" sz="2000" dirty="0"/>
                    </a:p>
                  </a:txBody>
                  <a:tcPr marL="91439" marR="91439"/>
                </a:tc>
                <a:tc>
                  <a:txBody>
                    <a:bodyPr/>
                    <a:lstStyle/>
                    <a:p>
                      <a:pPr algn="ctr"/>
                      <a:r>
                        <a:rPr lang="en-US" altLang="zh-CN" sz="2000" dirty="0" smtClean="0"/>
                        <a:t>Chapter</a:t>
                      </a:r>
                      <a:r>
                        <a:rPr lang="en-US" altLang="zh-CN" sz="2000" baseline="0" dirty="0" smtClean="0"/>
                        <a:t> #</a:t>
                      </a:r>
                      <a:endParaRPr lang="zh-CN" altLang="en-US" sz="2000" dirty="0"/>
                    </a:p>
                  </a:txBody>
                  <a:tcPr marL="91439" marR="91439"/>
                </a:tc>
                <a:tc>
                  <a:txBody>
                    <a:bodyPr/>
                    <a:lstStyle/>
                    <a:p>
                      <a:pPr algn="l"/>
                      <a:r>
                        <a:rPr lang="en-US" altLang="zh-CN" sz="2000" dirty="0" smtClean="0"/>
                        <a:t>Title</a:t>
                      </a:r>
                      <a:endParaRPr lang="zh-CN" altLang="en-US" sz="2000" dirty="0"/>
                    </a:p>
                  </a:txBody>
                  <a:tcPr marL="91439" marR="91439"/>
                </a:tc>
              </a:tr>
              <a:tr h="370840">
                <a:tc>
                  <a:txBody>
                    <a:bodyPr/>
                    <a:lstStyle/>
                    <a:p>
                      <a:pPr algn="ctr"/>
                      <a:r>
                        <a:rPr lang="en-US" altLang="zh-CN" sz="2000" dirty="0" smtClean="0"/>
                        <a:t>10</a:t>
                      </a:r>
                      <a:endParaRPr lang="zh-CN" altLang="en-US" sz="2000" dirty="0"/>
                    </a:p>
                  </a:txBody>
                  <a:tcPr marL="91439" marR="91439"/>
                </a:tc>
                <a:tc>
                  <a:txBody>
                    <a:bodyPr/>
                    <a:lstStyle/>
                    <a:p>
                      <a:pPr algn="ctr"/>
                      <a:r>
                        <a:rPr lang="en-US" altLang="zh-CN" sz="2000" dirty="0" smtClean="0"/>
                        <a:t>9</a:t>
                      </a:r>
                      <a:r>
                        <a:rPr lang="zh-CN" altLang="en-US" sz="2000" dirty="0" smtClean="0"/>
                        <a:t> </a:t>
                      </a:r>
                      <a:r>
                        <a:rPr lang="en-US" altLang="zh-CN" sz="2000" dirty="0" smtClean="0"/>
                        <a:t>Nov</a:t>
                      </a:r>
                      <a:endParaRPr lang="zh-CN" altLang="en-US" sz="2000" dirty="0"/>
                    </a:p>
                  </a:txBody>
                  <a:tcPr marL="91439" marR="91439"/>
                </a:tc>
                <a:tc>
                  <a:txBody>
                    <a:bodyPr/>
                    <a:lstStyle/>
                    <a:p>
                      <a:pPr algn="ctr"/>
                      <a:r>
                        <a:rPr lang="en-US" altLang="zh-CN" sz="2000" dirty="0" smtClean="0"/>
                        <a:t>TDSQL</a:t>
                      </a:r>
                      <a:endParaRPr lang="zh-CN" altLang="en-US" sz="2000" dirty="0"/>
                    </a:p>
                  </a:txBody>
                  <a:tcPr marL="91439" marR="91439"/>
                </a:tc>
                <a:tc>
                  <a:txBody>
                    <a:bodyPr/>
                    <a:lstStyle/>
                    <a:p>
                      <a:pPr algn="l"/>
                      <a:r>
                        <a:rPr lang="en-US" altLang="zh-CN" sz="2000" i="0" dirty="0" smtClean="0">
                          <a:solidFill>
                            <a:srgbClr val="FF0000"/>
                          </a:solidFill>
                        </a:rPr>
                        <a:t>Hands-on</a:t>
                      </a:r>
                      <a:r>
                        <a:rPr lang="zh-CN" altLang="en-US" sz="2000" i="0" dirty="0" smtClean="0">
                          <a:solidFill>
                            <a:srgbClr val="FF0000"/>
                          </a:solidFill>
                        </a:rPr>
                        <a:t> </a:t>
                      </a:r>
                      <a:r>
                        <a:rPr lang="en-US" altLang="zh-CN" sz="2000" i="0" dirty="0" smtClean="0">
                          <a:solidFill>
                            <a:srgbClr val="FF0000"/>
                          </a:solidFill>
                        </a:rPr>
                        <a:t>Tutorial</a:t>
                      </a:r>
                      <a:r>
                        <a:rPr lang="zh-CN" altLang="en-US" sz="2000" i="0" dirty="0" smtClean="0">
                          <a:solidFill>
                            <a:srgbClr val="FF0000"/>
                          </a:solidFill>
                        </a:rPr>
                        <a:t> </a:t>
                      </a:r>
                      <a:r>
                        <a:rPr lang="en-US" altLang="zh-CN" sz="2000" i="0" dirty="0" smtClean="0">
                          <a:solidFill>
                            <a:srgbClr val="FF0000"/>
                          </a:solidFill>
                        </a:rPr>
                        <a:t>on</a:t>
                      </a:r>
                      <a:r>
                        <a:rPr lang="zh-CN" altLang="en-US" sz="2000" i="0" dirty="0" smtClean="0">
                          <a:solidFill>
                            <a:srgbClr val="FF0000"/>
                          </a:solidFill>
                        </a:rPr>
                        <a:t> </a:t>
                      </a:r>
                      <a:r>
                        <a:rPr lang="en-US" altLang="zh-CN" sz="2000" i="0" dirty="0" smtClean="0">
                          <a:solidFill>
                            <a:srgbClr val="FF0000"/>
                          </a:solidFill>
                        </a:rPr>
                        <a:t>TDSQL</a:t>
                      </a:r>
                      <a:r>
                        <a:rPr lang="zh-CN" altLang="en-US" sz="2000" i="0" dirty="0" smtClean="0">
                          <a:solidFill>
                            <a:srgbClr val="FF0000"/>
                          </a:solidFill>
                        </a:rPr>
                        <a:t> </a:t>
                      </a:r>
                      <a:r>
                        <a:rPr lang="en-US" altLang="zh-CN" sz="2000" i="0" dirty="0" smtClean="0">
                          <a:solidFill>
                            <a:srgbClr val="FF0000"/>
                          </a:solidFill>
                        </a:rPr>
                        <a:t>-</a:t>
                      </a:r>
                      <a:r>
                        <a:rPr lang="zh-CN" altLang="en-US" sz="2000" i="0" dirty="0" smtClean="0">
                          <a:solidFill>
                            <a:srgbClr val="FF0000"/>
                          </a:solidFill>
                        </a:rPr>
                        <a:t> </a:t>
                      </a:r>
                      <a:r>
                        <a:rPr lang="en-US" altLang="zh-CN" sz="2000" i="0" dirty="0" smtClean="0">
                          <a:solidFill>
                            <a:srgbClr val="FF0000"/>
                          </a:solidFill>
                        </a:rPr>
                        <a:t>1</a:t>
                      </a:r>
                      <a:endParaRPr lang="zh-CN" altLang="en-US" sz="2000" i="0" dirty="0">
                        <a:solidFill>
                          <a:srgbClr val="FF0000"/>
                        </a:solidFill>
                      </a:endParaRPr>
                    </a:p>
                  </a:txBody>
                  <a:tcPr marL="91439" marR="91439"/>
                </a:tc>
              </a:tr>
              <a:tr h="370840">
                <a:tc>
                  <a:txBody>
                    <a:bodyPr/>
                    <a:lstStyle/>
                    <a:p>
                      <a:pPr algn="ctr"/>
                      <a:r>
                        <a:rPr lang="en-US" altLang="zh-CN" sz="2000" dirty="0" smtClean="0"/>
                        <a:t>11</a:t>
                      </a:r>
                      <a:endParaRPr lang="zh-CN" altLang="en-US" sz="2000" dirty="0"/>
                    </a:p>
                  </a:txBody>
                  <a:tcPr marL="91439" marR="91439"/>
                </a:tc>
                <a:tc>
                  <a:txBody>
                    <a:bodyPr/>
                    <a:lstStyle/>
                    <a:p>
                      <a:pPr algn="ctr"/>
                      <a:r>
                        <a:rPr lang="en-US" altLang="zh-CN" sz="2000" dirty="0" smtClean="0"/>
                        <a:t>16</a:t>
                      </a:r>
                      <a:r>
                        <a:rPr lang="zh-CN" altLang="en-US" sz="2000" dirty="0" smtClean="0"/>
                        <a:t> </a:t>
                      </a:r>
                      <a:r>
                        <a:rPr lang="en-US" altLang="zh-CN" sz="2000" dirty="0" smtClean="0"/>
                        <a:t>Nov</a:t>
                      </a:r>
                      <a:endParaRPr lang="zh-CN" altLang="en-US" sz="2000" dirty="0"/>
                    </a:p>
                  </a:txBody>
                  <a:tcPr marL="91439" marR="91439"/>
                </a:tc>
                <a:tc>
                  <a:txBody>
                    <a:bodyPr/>
                    <a:lstStyle/>
                    <a:p>
                      <a:pPr algn="ctr"/>
                      <a:r>
                        <a:rPr lang="en-US" altLang="zh-CN" sz="2000" dirty="0" smtClean="0"/>
                        <a:t>Ch8</a:t>
                      </a:r>
                      <a:endParaRPr lang="zh-CN" altLang="en-US" sz="2000" dirty="0"/>
                    </a:p>
                  </a:txBody>
                  <a:tcPr marL="91439" marR="91439"/>
                </a:tc>
                <a:tc>
                  <a:txBody>
                    <a:bodyPr/>
                    <a:lstStyle/>
                    <a:p>
                      <a:pPr algn="l"/>
                      <a:r>
                        <a:rPr lang="en-US" altLang="zh-CN" sz="2000" dirty="0" smtClean="0"/>
                        <a:t>Optimization of Distributed Queries</a:t>
                      </a:r>
                      <a:r>
                        <a:rPr lang="zh-CN" altLang="en-US" sz="2000" dirty="0" smtClean="0"/>
                        <a:t> </a:t>
                      </a:r>
                      <a:r>
                        <a:rPr lang="en-US" altLang="zh-CN" sz="2000" dirty="0" smtClean="0"/>
                        <a:t>–</a:t>
                      </a:r>
                      <a:r>
                        <a:rPr lang="zh-CN" altLang="en-US" sz="2000" baseline="0" dirty="0" smtClean="0"/>
                        <a:t> </a:t>
                      </a:r>
                      <a:r>
                        <a:rPr lang="en-US" altLang="zh-CN" sz="2000" baseline="0" dirty="0" smtClean="0"/>
                        <a:t>2</a:t>
                      </a:r>
                    </a:p>
                    <a:p>
                      <a:pPr algn="l"/>
                      <a:r>
                        <a:rPr lang="en-US" altLang="zh-CN" sz="2000" i="1" baseline="0" dirty="0" smtClean="0">
                          <a:solidFill>
                            <a:srgbClr val="FF0000"/>
                          </a:solidFill>
                        </a:rPr>
                        <a:t>Hands-on</a:t>
                      </a:r>
                      <a:r>
                        <a:rPr lang="zh-CN" altLang="en-US" sz="2000" i="1" baseline="0" dirty="0" smtClean="0">
                          <a:solidFill>
                            <a:srgbClr val="FF0000"/>
                          </a:solidFill>
                        </a:rPr>
                        <a:t> </a:t>
                      </a:r>
                      <a:r>
                        <a:rPr lang="en-US" altLang="zh-CN" sz="2000" i="1" baseline="0" dirty="0" smtClean="0">
                          <a:solidFill>
                            <a:srgbClr val="FF0000"/>
                          </a:solidFill>
                        </a:rPr>
                        <a:t>Tutorial</a:t>
                      </a:r>
                      <a:r>
                        <a:rPr lang="zh-CN" altLang="en-US" sz="2000" i="1" baseline="0" dirty="0" smtClean="0">
                          <a:solidFill>
                            <a:srgbClr val="FF0000"/>
                          </a:solidFill>
                        </a:rPr>
                        <a:t> </a:t>
                      </a:r>
                      <a:r>
                        <a:rPr lang="en-US" altLang="zh-CN" sz="2000" i="1" baseline="0" dirty="0" smtClean="0">
                          <a:solidFill>
                            <a:srgbClr val="FF0000"/>
                          </a:solidFill>
                        </a:rPr>
                        <a:t>on</a:t>
                      </a:r>
                      <a:r>
                        <a:rPr lang="zh-CN" altLang="en-US" sz="2000" i="1" baseline="0" dirty="0" smtClean="0">
                          <a:solidFill>
                            <a:srgbClr val="FF0000"/>
                          </a:solidFill>
                        </a:rPr>
                        <a:t> </a:t>
                      </a:r>
                      <a:r>
                        <a:rPr lang="en-US" altLang="zh-CN" sz="2000" i="1" baseline="0" dirty="0" smtClean="0">
                          <a:solidFill>
                            <a:srgbClr val="FF0000"/>
                          </a:solidFill>
                        </a:rPr>
                        <a:t>RPC</a:t>
                      </a:r>
                      <a:endParaRPr lang="zh-CN" altLang="en-US" sz="2000" i="1" dirty="0"/>
                    </a:p>
                  </a:txBody>
                  <a:tcPr marL="91439" marR="91439"/>
                </a:tc>
              </a:tr>
              <a:tr h="370840">
                <a:tc>
                  <a:txBody>
                    <a:bodyPr/>
                    <a:lstStyle/>
                    <a:p>
                      <a:pPr algn="ctr"/>
                      <a:r>
                        <a:rPr lang="en-US" altLang="zh-CN" sz="2000" dirty="0" smtClean="0"/>
                        <a:t>12</a:t>
                      </a:r>
                      <a:endParaRPr lang="zh-CN" altLang="en-US" sz="2000" dirty="0"/>
                    </a:p>
                  </a:txBody>
                  <a:tcPr marL="91439" marR="91439"/>
                </a:tc>
                <a:tc>
                  <a:txBody>
                    <a:bodyPr/>
                    <a:lstStyle/>
                    <a:p>
                      <a:pPr algn="ctr"/>
                      <a:r>
                        <a:rPr lang="en-US" altLang="zh-CN" sz="2000" dirty="0" smtClean="0"/>
                        <a:t>23</a:t>
                      </a:r>
                      <a:r>
                        <a:rPr lang="zh-CN" altLang="en-US" sz="2000" dirty="0" smtClean="0"/>
                        <a:t> </a:t>
                      </a:r>
                      <a:r>
                        <a:rPr lang="en-US" altLang="zh-CN" sz="2000" dirty="0" smtClean="0"/>
                        <a:t>Nov</a:t>
                      </a:r>
                      <a:endParaRPr lang="zh-CN" altLang="en-US" sz="2000" dirty="0"/>
                    </a:p>
                  </a:txBody>
                  <a:tcPr marL="91439" marR="91439"/>
                </a:tc>
                <a:tc>
                  <a:txBody>
                    <a:bodyPr/>
                    <a:lstStyle/>
                    <a:p>
                      <a:pPr algn="ctr"/>
                      <a:r>
                        <a:rPr lang="en-US" altLang="zh-CN" sz="2000" dirty="0" smtClean="0"/>
                        <a:t>TDSQL</a:t>
                      </a:r>
                      <a:endParaRPr lang="zh-CN" altLang="en-US" sz="2000" dirty="0"/>
                    </a:p>
                  </a:txBody>
                  <a:tcPr marL="91439" marR="91439"/>
                </a:tc>
                <a:tc>
                  <a:txBody>
                    <a:bodyPr/>
                    <a:lstStyle/>
                    <a:p>
                      <a:pPr algn="l"/>
                      <a:r>
                        <a:rPr lang="en-US" altLang="zh-CN" sz="2000" i="0" dirty="0" smtClean="0">
                          <a:solidFill>
                            <a:srgbClr val="FF0000"/>
                          </a:solidFill>
                        </a:rPr>
                        <a:t>Hands-on</a:t>
                      </a:r>
                      <a:r>
                        <a:rPr lang="zh-CN" altLang="en-US" sz="2000" i="0" dirty="0" smtClean="0">
                          <a:solidFill>
                            <a:srgbClr val="FF0000"/>
                          </a:solidFill>
                        </a:rPr>
                        <a:t> </a:t>
                      </a:r>
                      <a:r>
                        <a:rPr lang="en-US" altLang="zh-CN" sz="2000" i="0" dirty="0" smtClean="0">
                          <a:solidFill>
                            <a:srgbClr val="FF0000"/>
                          </a:solidFill>
                        </a:rPr>
                        <a:t>Tutorial</a:t>
                      </a:r>
                      <a:r>
                        <a:rPr lang="zh-CN" altLang="en-US" sz="2000" i="0" dirty="0" smtClean="0">
                          <a:solidFill>
                            <a:srgbClr val="FF0000"/>
                          </a:solidFill>
                        </a:rPr>
                        <a:t> </a:t>
                      </a:r>
                      <a:r>
                        <a:rPr lang="en-US" altLang="zh-CN" sz="2000" i="0" dirty="0" smtClean="0">
                          <a:solidFill>
                            <a:srgbClr val="FF0000"/>
                          </a:solidFill>
                        </a:rPr>
                        <a:t>on</a:t>
                      </a:r>
                      <a:r>
                        <a:rPr lang="zh-CN" altLang="en-US" sz="2000" i="0" dirty="0" smtClean="0">
                          <a:solidFill>
                            <a:srgbClr val="FF0000"/>
                          </a:solidFill>
                        </a:rPr>
                        <a:t> </a:t>
                      </a:r>
                      <a:r>
                        <a:rPr lang="en-US" altLang="zh-CN" sz="2000" i="0" dirty="0" smtClean="0">
                          <a:solidFill>
                            <a:srgbClr val="FF0000"/>
                          </a:solidFill>
                        </a:rPr>
                        <a:t>TDSQL</a:t>
                      </a:r>
                      <a:r>
                        <a:rPr lang="zh-CN" altLang="en-US" sz="2000" i="0" dirty="0" smtClean="0">
                          <a:solidFill>
                            <a:srgbClr val="FF0000"/>
                          </a:solidFill>
                        </a:rPr>
                        <a:t> </a:t>
                      </a:r>
                      <a:r>
                        <a:rPr lang="en-US" altLang="zh-CN" sz="2000" i="0" dirty="0" smtClean="0">
                          <a:solidFill>
                            <a:srgbClr val="FF0000"/>
                          </a:solidFill>
                        </a:rPr>
                        <a:t>-</a:t>
                      </a:r>
                      <a:r>
                        <a:rPr lang="zh-CN" altLang="en-US" sz="2000" i="0" dirty="0" smtClean="0">
                          <a:solidFill>
                            <a:srgbClr val="FF0000"/>
                          </a:solidFill>
                        </a:rPr>
                        <a:t> </a:t>
                      </a:r>
                      <a:r>
                        <a:rPr lang="en-US" altLang="zh-CN" sz="2000" i="0" dirty="0" smtClean="0">
                          <a:solidFill>
                            <a:srgbClr val="FF0000"/>
                          </a:solidFill>
                        </a:rPr>
                        <a:t>2</a:t>
                      </a:r>
                      <a:endParaRPr lang="zh-CN" altLang="en-US" sz="2000" i="0" dirty="0">
                        <a:solidFill>
                          <a:srgbClr val="FF0000"/>
                        </a:solidFill>
                      </a:endParaRPr>
                    </a:p>
                  </a:txBody>
                  <a:tcPr marL="91439" marR="91439"/>
                </a:tc>
              </a:tr>
              <a:tr h="370840">
                <a:tc>
                  <a:txBody>
                    <a:bodyPr/>
                    <a:lstStyle/>
                    <a:p>
                      <a:pPr algn="ctr"/>
                      <a:r>
                        <a:rPr lang="en-US" altLang="zh-CN" sz="2000" dirty="0" smtClean="0"/>
                        <a:t>13</a:t>
                      </a:r>
                      <a:endParaRPr lang="zh-CN" altLang="en-US" sz="2000" dirty="0"/>
                    </a:p>
                  </a:txBody>
                  <a:tcPr marL="91439" marR="91439"/>
                </a:tc>
                <a:tc>
                  <a:txBody>
                    <a:bodyPr/>
                    <a:lstStyle/>
                    <a:p>
                      <a:pPr algn="ctr"/>
                      <a:r>
                        <a:rPr lang="en-US" altLang="zh-CN" sz="2000" dirty="0" smtClean="0"/>
                        <a:t>30</a:t>
                      </a:r>
                      <a:r>
                        <a:rPr lang="zh-CN" altLang="en-US" sz="2000" dirty="0" smtClean="0"/>
                        <a:t> </a:t>
                      </a:r>
                      <a:r>
                        <a:rPr lang="en-US" altLang="zh-CN" sz="2000" dirty="0" smtClean="0"/>
                        <a:t>Nov</a:t>
                      </a:r>
                      <a:endParaRPr lang="zh-CN" altLang="en-US" sz="2000" dirty="0"/>
                    </a:p>
                  </a:txBody>
                  <a:tcPr marL="91439" marR="91439"/>
                </a:tc>
                <a:tc>
                  <a:txBody>
                    <a:bodyPr/>
                    <a:lstStyle/>
                    <a:p>
                      <a:pPr algn="ctr"/>
                      <a:r>
                        <a:rPr lang="en-US" altLang="zh-CN" sz="2000" dirty="0" smtClean="0"/>
                        <a:t>Ch7</a:t>
                      </a:r>
                      <a:endParaRPr lang="zh-CN" altLang="en-US" sz="2000" dirty="0"/>
                    </a:p>
                  </a:txBody>
                  <a:tcPr marL="91439" marR="91439"/>
                </a:tc>
                <a:tc>
                  <a:txBody>
                    <a:bodyPr/>
                    <a:lstStyle/>
                    <a:p>
                      <a:pPr algn="l"/>
                      <a:r>
                        <a:rPr lang="en-US" altLang="zh-CN" sz="2000" dirty="0" smtClean="0"/>
                        <a:t>Optimization of Distributed Queries</a:t>
                      </a:r>
                      <a:r>
                        <a:rPr lang="zh-CN" altLang="en-US" sz="2000" dirty="0" smtClean="0"/>
                        <a:t> </a:t>
                      </a:r>
                      <a:r>
                        <a:rPr lang="en-US" altLang="zh-CN" sz="2000" dirty="0" smtClean="0"/>
                        <a:t>–</a:t>
                      </a:r>
                      <a:r>
                        <a:rPr lang="zh-CN" altLang="en-US" sz="2000" baseline="0" dirty="0" smtClean="0"/>
                        <a:t> </a:t>
                      </a:r>
                      <a:r>
                        <a:rPr lang="en-US" altLang="zh-CN" sz="2000" baseline="0" dirty="0" smtClean="0"/>
                        <a:t>3</a:t>
                      </a:r>
                    </a:p>
                    <a:p>
                      <a:pPr algn="l"/>
                      <a:r>
                        <a:rPr lang="en-US" altLang="zh-CN" sz="2000" i="1" dirty="0" smtClean="0">
                          <a:solidFill>
                            <a:srgbClr val="FF0000"/>
                          </a:solidFill>
                        </a:rPr>
                        <a:t>Mid-term</a:t>
                      </a:r>
                      <a:r>
                        <a:rPr lang="zh-CN" altLang="en-US" sz="2000" i="1" dirty="0" smtClean="0">
                          <a:solidFill>
                            <a:srgbClr val="FF0000"/>
                          </a:solidFill>
                        </a:rPr>
                        <a:t> </a:t>
                      </a:r>
                      <a:r>
                        <a:rPr lang="en-US" altLang="zh-CN" sz="2000" i="1" dirty="0" smtClean="0">
                          <a:solidFill>
                            <a:srgbClr val="FF0000"/>
                          </a:solidFill>
                        </a:rPr>
                        <a:t>Project</a:t>
                      </a:r>
                      <a:r>
                        <a:rPr lang="zh-CN" altLang="en-US" sz="2000" i="1" dirty="0" smtClean="0">
                          <a:solidFill>
                            <a:srgbClr val="FF0000"/>
                          </a:solidFill>
                        </a:rPr>
                        <a:t> </a:t>
                      </a:r>
                      <a:r>
                        <a:rPr lang="en-US" altLang="zh-CN" sz="2000" i="1" dirty="0" smtClean="0">
                          <a:solidFill>
                            <a:srgbClr val="FF0000"/>
                          </a:solidFill>
                        </a:rPr>
                        <a:t>Report</a:t>
                      </a:r>
                    </a:p>
                  </a:txBody>
                  <a:tcPr marL="91439" marR="91439"/>
                </a:tc>
              </a:tr>
              <a:tr h="370840">
                <a:tc>
                  <a:txBody>
                    <a:bodyPr/>
                    <a:lstStyle/>
                    <a:p>
                      <a:pPr algn="ctr"/>
                      <a:r>
                        <a:rPr lang="en-US" altLang="zh-CN" sz="2000" dirty="0" smtClean="0"/>
                        <a:t>14</a:t>
                      </a:r>
                      <a:endParaRPr lang="zh-CN" altLang="en-US" sz="2000" dirty="0"/>
                    </a:p>
                  </a:txBody>
                  <a:tcPr marL="91439" marR="91439"/>
                </a:tc>
                <a:tc>
                  <a:txBody>
                    <a:bodyPr/>
                    <a:lstStyle/>
                    <a:p>
                      <a:pPr algn="ctr"/>
                      <a:r>
                        <a:rPr lang="en-US" altLang="zh-CN" sz="2000" dirty="0" smtClean="0"/>
                        <a:t>7</a:t>
                      </a:r>
                      <a:r>
                        <a:rPr lang="zh-CN" altLang="en-US" sz="2000" dirty="0" smtClean="0"/>
                        <a:t> </a:t>
                      </a:r>
                      <a:r>
                        <a:rPr lang="en-US" altLang="zh-CN" sz="2000" dirty="0" smtClean="0"/>
                        <a:t>Dec</a:t>
                      </a:r>
                      <a:endParaRPr lang="zh-CN" altLang="en-US" sz="2000" dirty="0"/>
                    </a:p>
                  </a:txBody>
                  <a:tcPr marL="91439" marR="91439"/>
                </a:tc>
                <a:tc>
                  <a:txBody>
                    <a:bodyPr/>
                    <a:lstStyle/>
                    <a:p>
                      <a:pPr algn="ctr"/>
                      <a:r>
                        <a:rPr lang="en-US" altLang="zh-CN" sz="2000" dirty="0" smtClean="0"/>
                        <a:t>Ch10</a:t>
                      </a:r>
                      <a:endParaRPr lang="zh-CN" altLang="en-US" sz="2000" dirty="0"/>
                    </a:p>
                  </a:txBody>
                  <a:tcPr marL="91439" marR="91439"/>
                </a:tc>
                <a:tc>
                  <a:txBody>
                    <a:bodyPr/>
                    <a:lstStyle/>
                    <a:p>
                      <a:pPr algn="l"/>
                      <a:r>
                        <a:rPr lang="en-US" altLang="zh-CN" sz="2000" dirty="0" smtClean="0">
                          <a:solidFill>
                            <a:schemeClr val="tx1"/>
                          </a:solidFill>
                        </a:rPr>
                        <a:t>Introduction to Transaction Management</a:t>
                      </a:r>
                      <a:endParaRPr lang="zh-CN" altLang="en-US" sz="2000" dirty="0">
                        <a:solidFill>
                          <a:schemeClr val="tx1"/>
                        </a:solidFill>
                      </a:endParaRPr>
                    </a:p>
                  </a:txBody>
                  <a:tcPr marL="91439" marR="91439"/>
                </a:tc>
              </a:tr>
              <a:tr h="370840">
                <a:tc>
                  <a:txBody>
                    <a:bodyPr/>
                    <a:lstStyle/>
                    <a:p>
                      <a:pPr algn="ctr"/>
                      <a:r>
                        <a:rPr lang="en-US" altLang="zh-CN" sz="2000" dirty="0" smtClean="0"/>
                        <a:t>15</a:t>
                      </a:r>
                      <a:endParaRPr lang="zh-CN" altLang="en-US" sz="2000" dirty="0"/>
                    </a:p>
                  </a:txBody>
                  <a:tcPr marL="91439" marR="91439"/>
                </a:tc>
                <a:tc>
                  <a:txBody>
                    <a:bodyPr/>
                    <a:lstStyle/>
                    <a:p>
                      <a:pPr algn="ctr"/>
                      <a:r>
                        <a:rPr lang="en-US" altLang="zh-CN" sz="2000" dirty="0" smtClean="0"/>
                        <a:t>14</a:t>
                      </a:r>
                      <a:r>
                        <a:rPr lang="zh-CN" altLang="en-US" sz="2000" dirty="0" smtClean="0"/>
                        <a:t> </a:t>
                      </a:r>
                      <a:r>
                        <a:rPr lang="en-US" altLang="zh-CN" sz="2000" dirty="0" smtClean="0"/>
                        <a:t>Dec</a:t>
                      </a:r>
                      <a:endParaRPr lang="zh-CN" altLang="en-US" sz="2000" dirty="0"/>
                    </a:p>
                  </a:txBody>
                  <a:tcPr marL="91439" marR="91439"/>
                </a:tc>
                <a:tc>
                  <a:txBody>
                    <a:bodyPr/>
                    <a:lstStyle/>
                    <a:p>
                      <a:pPr algn="ctr"/>
                      <a:r>
                        <a:rPr lang="en-US" altLang="zh-CN" sz="2000" dirty="0" smtClean="0"/>
                        <a:t>Ch11</a:t>
                      </a:r>
                      <a:endParaRPr lang="zh-CN" altLang="en-US" sz="2000" dirty="0"/>
                    </a:p>
                  </a:txBody>
                  <a:tcPr marL="91439" marR="91439"/>
                </a:tc>
                <a:tc>
                  <a:txBody>
                    <a:bodyPr/>
                    <a:lstStyle/>
                    <a:p>
                      <a:pPr algn="l"/>
                      <a:r>
                        <a:rPr lang="en-US" altLang="zh-CN" sz="2000" dirty="0" smtClean="0">
                          <a:solidFill>
                            <a:schemeClr val="tx1"/>
                          </a:solidFill>
                        </a:rPr>
                        <a:t>Distributed Concurrency Control</a:t>
                      </a:r>
                      <a:endParaRPr lang="zh-CN" altLang="en-US" sz="2000" dirty="0">
                        <a:solidFill>
                          <a:schemeClr val="tx1"/>
                        </a:solidFill>
                      </a:endParaRPr>
                    </a:p>
                  </a:txBody>
                  <a:tcPr marL="91439" marR="91439"/>
                </a:tc>
              </a:tr>
            </a:tbl>
          </a:graphicData>
        </a:graphic>
      </p:graphicFrame>
    </p:spTree>
    <p:extLst>
      <p:ext uri="{BB962C8B-B14F-4D97-AF65-F5344CB8AC3E}">
        <p14:creationId xmlns:p14="http://schemas.microsoft.com/office/powerpoint/2010/main" val="991460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2">
                    <a:satMod val="130000"/>
                  </a:schemeClr>
                </a:solidFill>
                <a:effectLst/>
              </a:rPr>
              <a:t>Syllabus</a:t>
            </a:r>
            <a:endParaRPr 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13</a:t>
            </a:fld>
            <a:endParaRPr lang="zh-CN" altLang="en-US"/>
          </a:p>
        </p:txBody>
      </p:sp>
      <p:graphicFrame>
        <p:nvGraphicFramePr>
          <p:cNvPr id="6" name="Table 5"/>
          <p:cNvGraphicFramePr>
            <a:graphicFrameLocks noGrp="1"/>
          </p:cNvGraphicFramePr>
          <p:nvPr>
            <p:extLst>
              <p:ext uri="{D42A27DB-BD31-4B8C-83A1-F6EECF244321}">
                <p14:modId xmlns:p14="http://schemas.microsoft.com/office/powerpoint/2010/main" val="1715069036"/>
              </p:ext>
            </p:extLst>
          </p:nvPr>
        </p:nvGraphicFramePr>
        <p:xfrm>
          <a:off x="1760913" y="1916832"/>
          <a:ext cx="7059559" cy="1981200"/>
        </p:xfrm>
        <a:graphic>
          <a:graphicData uri="http://schemas.openxmlformats.org/drawingml/2006/table">
            <a:tbl>
              <a:tblPr firstRow="1" bandRow="1">
                <a:tableStyleId>{5C22544A-7EE6-4342-B048-85BDC9FD1C3A}</a:tableStyleId>
              </a:tblPr>
              <a:tblGrid>
                <a:gridCol w="802216"/>
                <a:gridCol w="1023555"/>
                <a:gridCol w="1392389"/>
                <a:gridCol w="3841399"/>
              </a:tblGrid>
              <a:tr h="370840">
                <a:tc>
                  <a:txBody>
                    <a:bodyPr/>
                    <a:lstStyle/>
                    <a:p>
                      <a:pPr algn="ctr"/>
                      <a:r>
                        <a:rPr lang="en-US" altLang="zh-CN" sz="2000" dirty="0" smtClean="0"/>
                        <a:t>Wk.</a:t>
                      </a:r>
                      <a:endParaRPr lang="zh-CN" altLang="en-US" sz="2000" dirty="0"/>
                    </a:p>
                  </a:txBody>
                  <a:tcPr marL="91439" marR="91439"/>
                </a:tc>
                <a:tc>
                  <a:txBody>
                    <a:bodyPr/>
                    <a:lstStyle/>
                    <a:p>
                      <a:pPr algn="ctr"/>
                      <a:r>
                        <a:rPr lang="en-US" altLang="zh-CN" sz="2000" dirty="0" smtClean="0"/>
                        <a:t>Date</a:t>
                      </a:r>
                      <a:endParaRPr lang="zh-CN" altLang="en-US" sz="2000" dirty="0"/>
                    </a:p>
                  </a:txBody>
                  <a:tcPr marL="91439" marR="91439"/>
                </a:tc>
                <a:tc>
                  <a:txBody>
                    <a:bodyPr/>
                    <a:lstStyle/>
                    <a:p>
                      <a:pPr algn="ctr"/>
                      <a:r>
                        <a:rPr lang="en-US" altLang="zh-CN" sz="2000" dirty="0" smtClean="0"/>
                        <a:t>Chapter</a:t>
                      </a:r>
                      <a:r>
                        <a:rPr lang="en-US" altLang="zh-CN" sz="2000" baseline="0" dirty="0" smtClean="0"/>
                        <a:t> #</a:t>
                      </a:r>
                      <a:endParaRPr lang="zh-CN" altLang="en-US" sz="2000" dirty="0"/>
                    </a:p>
                  </a:txBody>
                  <a:tcPr marL="91439" marR="91439"/>
                </a:tc>
                <a:tc>
                  <a:txBody>
                    <a:bodyPr/>
                    <a:lstStyle/>
                    <a:p>
                      <a:pPr algn="l"/>
                      <a:r>
                        <a:rPr lang="en-US" altLang="zh-CN" sz="2000" dirty="0" smtClean="0"/>
                        <a:t>Title</a:t>
                      </a:r>
                      <a:endParaRPr lang="zh-CN" altLang="en-US" sz="2000" dirty="0"/>
                    </a:p>
                  </a:txBody>
                  <a:tcPr marL="91439" marR="91439"/>
                </a:tc>
              </a:tr>
              <a:tr h="370840">
                <a:tc>
                  <a:txBody>
                    <a:bodyPr/>
                    <a:lstStyle/>
                    <a:p>
                      <a:pPr algn="ctr"/>
                      <a:r>
                        <a:rPr lang="en-US" altLang="zh-CN" sz="2000" dirty="0" smtClean="0"/>
                        <a:t>16</a:t>
                      </a:r>
                      <a:endParaRPr lang="zh-CN" altLang="en-US" sz="2000" dirty="0"/>
                    </a:p>
                  </a:txBody>
                  <a:tcPr marL="91439" marR="91439"/>
                </a:tc>
                <a:tc>
                  <a:txBody>
                    <a:bodyPr/>
                    <a:lstStyle/>
                    <a:p>
                      <a:pPr algn="ctr"/>
                      <a:r>
                        <a:rPr lang="en-US" altLang="zh-CN" sz="2000" dirty="0" smtClean="0"/>
                        <a:t>21</a:t>
                      </a:r>
                      <a:r>
                        <a:rPr lang="zh-CN" altLang="en-US" sz="2000" dirty="0" smtClean="0"/>
                        <a:t> </a:t>
                      </a:r>
                      <a:r>
                        <a:rPr lang="en-US" altLang="zh-CN" sz="2000" dirty="0" smtClean="0"/>
                        <a:t>Dec</a:t>
                      </a:r>
                      <a:endParaRPr lang="zh-CN" altLang="en-US" sz="2000" dirty="0"/>
                    </a:p>
                  </a:txBody>
                  <a:tcPr marL="91439" marR="91439"/>
                </a:tc>
                <a:tc>
                  <a:txBody>
                    <a:bodyPr/>
                    <a:lstStyle/>
                    <a:p>
                      <a:pPr algn="ctr"/>
                      <a:r>
                        <a:rPr lang="en-US" altLang="zh-CN" sz="2000" dirty="0" smtClean="0"/>
                        <a:t>Ch12</a:t>
                      </a:r>
                      <a:endParaRPr lang="zh-CN" altLang="en-US" sz="2000" dirty="0"/>
                    </a:p>
                  </a:txBody>
                  <a:tcPr marL="91439" marR="91439"/>
                </a:tc>
                <a:tc>
                  <a:txBody>
                    <a:bodyPr/>
                    <a:lstStyle/>
                    <a:p>
                      <a:pPr algn="l"/>
                      <a:r>
                        <a:rPr lang="en-US" altLang="zh-CN" sz="2000" dirty="0" smtClean="0"/>
                        <a:t>Distributed DBMS Reliability</a:t>
                      </a:r>
                      <a:r>
                        <a:rPr lang="zh-CN" altLang="en-US" sz="2000" dirty="0" smtClean="0"/>
                        <a:t> </a:t>
                      </a:r>
                      <a:r>
                        <a:rPr lang="en-US" altLang="zh-CN" sz="2000" dirty="0" smtClean="0"/>
                        <a:t>-</a:t>
                      </a:r>
                      <a:r>
                        <a:rPr lang="zh-CN" altLang="en-US" sz="2000" dirty="0" smtClean="0"/>
                        <a:t> </a:t>
                      </a:r>
                      <a:r>
                        <a:rPr lang="en-US" altLang="zh-CN" sz="2000" dirty="0" smtClean="0"/>
                        <a:t>1</a:t>
                      </a:r>
                      <a:endParaRPr lang="zh-CN" altLang="en-US" sz="2000" i="0" dirty="0">
                        <a:solidFill>
                          <a:schemeClr val="tx1"/>
                        </a:solidFill>
                      </a:endParaRPr>
                    </a:p>
                  </a:txBody>
                  <a:tcPr marL="91439" marR="91439"/>
                </a:tc>
              </a:tr>
              <a:tr h="370840">
                <a:tc>
                  <a:txBody>
                    <a:bodyPr/>
                    <a:lstStyle/>
                    <a:p>
                      <a:pPr algn="ctr"/>
                      <a:r>
                        <a:rPr lang="en-US" altLang="zh-CN" sz="2000" dirty="0" smtClean="0"/>
                        <a:t>17</a:t>
                      </a:r>
                      <a:endParaRPr lang="zh-CN" altLang="en-US" sz="2000" dirty="0"/>
                    </a:p>
                  </a:txBody>
                  <a:tcPr marL="91439" marR="91439"/>
                </a:tc>
                <a:tc>
                  <a:txBody>
                    <a:bodyPr/>
                    <a:lstStyle/>
                    <a:p>
                      <a:pPr algn="ctr"/>
                      <a:r>
                        <a:rPr lang="en-US" altLang="zh-CN" sz="2000" dirty="0" smtClean="0"/>
                        <a:t>28</a:t>
                      </a:r>
                      <a:r>
                        <a:rPr lang="zh-CN" altLang="en-US" sz="2000" dirty="0" smtClean="0"/>
                        <a:t> </a:t>
                      </a:r>
                      <a:r>
                        <a:rPr lang="en-US" altLang="zh-CN" sz="2000" dirty="0" smtClean="0"/>
                        <a:t>Dec</a:t>
                      </a:r>
                      <a:endParaRPr lang="zh-CN" altLang="en-US" sz="2000" dirty="0"/>
                    </a:p>
                  </a:txBody>
                  <a:tcPr marL="91439" marR="91439"/>
                </a:tc>
                <a:tc>
                  <a:txBody>
                    <a:bodyPr/>
                    <a:lstStyle/>
                    <a:p>
                      <a:pPr algn="ctr"/>
                      <a:r>
                        <a:rPr lang="en-US" altLang="zh-CN" sz="2000" dirty="0" smtClean="0"/>
                        <a:t>Ch12</a:t>
                      </a:r>
                      <a:endParaRPr lang="zh-CN" altLang="en-US" sz="2000" dirty="0"/>
                    </a:p>
                  </a:txBody>
                  <a:tcPr marL="91439" marR="91439"/>
                </a:tc>
                <a:tc>
                  <a:txBody>
                    <a:bodyPr/>
                    <a:lstStyle/>
                    <a:p>
                      <a:pPr algn="l"/>
                      <a:r>
                        <a:rPr lang="en-US" altLang="zh-CN" sz="2000" dirty="0" smtClean="0"/>
                        <a:t>Distributed DBMS Reliability</a:t>
                      </a:r>
                      <a:r>
                        <a:rPr lang="zh-CN" altLang="en-US" sz="2000" dirty="0" smtClean="0"/>
                        <a:t> </a:t>
                      </a:r>
                      <a:r>
                        <a:rPr lang="en-US" altLang="zh-CN" sz="2000" dirty="0" smtClean="0"/>
                        <a:t>-</a:t>
                      </a:r>
                      <a:r>
                        <a:rPr lang="zh-CN" altLang="en-US" sz="2000" dirty="0" smtClean="0"/>
                        <a:t> </a:t>
                      </a:r>
                      <a:r>
                        <a:rPr lang="en-US" altLang="zh-CN" sz="2000" dirty="0" smtClean="0"/>
                        <a:t>2</a:t>
                      </a:r>
                      <a:endParaRPr lang="zh-CN" altLang="en-US" sz="2000" i="1" dirty="0"/>
                    </a:p>
                  </a:txBody>
                  <a:tcPr marL="91439" marR="91439"/>
                </a:tc>
              </a:tr>
              <a:tr h="370840">
                <a:tc>
                  <a:txBody>
                    <a:bodyPr/>
                    <a:lstStyle/>
                    <a:p>
                      <a:pPr algn="ctr"/>
                      <a:r>
                        <a:rPr lang="en-US" altLang="zh-CN" sz="2000" dirty="0" smtClean="0"/>
                        <a:t>18</a:t>
                      </a:r>
                      <a:endParaRPr lang="zh-CN" altLang="en-US" sz="2000" dirty="0"/>
                    </a:p>
                  </a:txBody>
                  <a:tcPr marL="91439" marR="91439"/>
                </a:tc>
                <a:tc>
                  <a:txBody>
                    <a:bodyPr/>
                    <a:lstStyle/>
                    <a:p>
                      <a:pPr algn="ctr"/>
                      <a:r>
                        <a:rPr lang="en-US" altLang="zh-CN" sz="2000" dirty="0" smtClean="0"/>
                        <a:t>9</a:t>
                      </a:r>
                      <a:r>
                        <a:rPr lang="zh-CN" altLang="en-US" sz="2000" dirty="0" smtClean="0"/>
                        <a:t> </a:t>
                      </a:r>
                      <a:r>
                        <a:rPr lang="en-US" altLang="zh-CN" sz="2000" dirty="0" smtClean="0"/>
                        <a:t>Jan</a:t>
                      </a:r>
                      <a:endParaRPr lang="zh-CN" altLang="en-US" sz="2000" dirty="0"/>
                    </a:p>
                  </a:txBody>
                  <a:tcPr marL="91439" marR="91439"/>
                </a:tc>
                <a:tc>
                  <a:txBody>
                    <a:bodyPr/>
                    <a:lstStyle/>
                    <a:p>
                      <a:pPr algn="ctr"/>
                      <a:r>
                        <a:rPr lang="en-US" altLang="zh-CN" sz="2000" dirty="0" smtClean="0"/>
                        <a:t>NA</a:t>
                      </a:r>
                      <a:endParaRPr lang="zh-CN" altLang="en-US" sz="2000" dirty="0"/>
                    </a:p>
                  </a:txBody>
                  <a:tcPr marL="91439" marR="91439"/>
                </a:tc>
                <a:tc>
                  <a:txBody>
                    <a:bodyPr/>
                    <a:lstStyle/>
                    <a:p>
                      <a:pPr algn="l"/>
                      <a:r>
                        <a:rPr lang="en-US" altLang="zh-CN" sz="2000" dirty="0" smtClean="0"/>
                        <a:t>Project</a:t>
                      </a:r>
                      <a:r>
                        <a:rPr lang="zh-CN" altLang="en-US" sz="2000" baseline="0" dirty="0" smtClean="0"/>
                        <a:t> </a:t>
                      </a:r>
                      <a:r>
                        <a:rPr lang="en-US" altLang="zh-CN" sz="2000" baseline="0" dirty="0" smtClean="0"/>
                        <a:t>Examination</a:t>
                      </a:r>
                      <a:endParaRPr lang="zh-CN" altLang="en-US" sz="2000" dirty="0"/>
                    </a:p>
                  </a:txBody>
                  <a:tcPr marL="91439" marR="91439"/>
                </a:tc>
              </a:tr>
              <a:tr h="370840">
                <a:tc>
                  <a:txBody>
                    <a:bodyPr/>
                    <a:lstStyle/>
                    <a:p>
                      <a:pPr algn="ctr"/>
                      <a:r>
                        <a:rPr lang="en-US" altLang="zh-CN" sz="2000" dirty="0" smtClean="0"/>
                        <a:t>19</a:t>
                      </a:r>
                      <a:endParaRPr lang="zh-CN" altLang="en-US" sz="2000" dirty="0"/>
                    </a:p>
                  </a:txBody>
                  <a:tcPr marL="91439" marR="91439"/>
                </a:tc>
                <a:tc>
                  <a:txBody>
                    <a:bodyPr/>
                    <a:lstStyle/>
                    <a:p>
                      <a:pPr algn="ctr"/>
                      <a:r>
                        <a:rPr lang="en-US" altLang="zh-CN" sz="2000" dirty="0" smtClean="0"/>
                        <a:t>16</a:t>
                      </a:r>
                      <a:r>
                        <a:rPr lang="zh-CN" altLang="en-US" sz="2000" dirty="0" smtClean="0"/>
                        <a:t> </a:t>
                      </a:r>
                      <a:r>
                        <a:rPr lang="en-US" altLang="zh-CN" sz="2000" dirty="0" smtClean="0"/>
                        <a:t>Jan</a:t>
                      </a:r>
                      <a:endParaRPr lang="zh-CN" altLang="en-US" sz="2000" dirty="0"/>
                    </a:p>
                  </a:txBody>
                  <a:tcPr marL="91439" marR="91439"/>
                </a:tc>
                <a:tc>
                  <a:txBody>
                    <a:bodyPr/>
                    <a:lstStyle/>
                    <a:p>
                      <a:pPr algn="ctr"/>
                      <a:r>
                        <a:rPr lang="en-US" altLang="zh-CN" sz="2000" dirty="0" smtClean="0"/>
                        <a:t>NA</a:t>
                      </a:r>
                      <a:endParaRPr lang="zh-CN" altLang="en-US" sz="2000" dirty="0"/>
                    </a:p>
                  </a:txBody>
                  <a:tcPr marL="91439" marR="91439"/>
                </a:tc>
                <a:tc>
                  <a:txBody>
                    <a:bodyPr/>
                    <a:lstStyle/>
                    <a:p>
                      <a:pPr algn="l"/>
                      <a:r>
                        <a:rPr lang="en-US" altLang="zh-CN" sz="2000" dirty="0" smtClean="0"/>
                        <a:t>Project</a:t>
                      </a:r>
                      <a:r>
                        <a:rPr lang="zh-CN" altLang="en-US" sz="2000" dirty="0" smtClean="0"/>
                        <a:t> </a:t>
                      </a:r>
                      <a:r>
                        <a:rPr lang="en-US" altLang="zh-CN" sz="2000" dirty="0" smtClean="0"/>
                        <a:t>Report</a:t>
                      </a:r>
                      <a:r>
                        <a:rPr lang="zh-CN" altLang="en-US" sz="2000" dirty="0" smtClean="0"/>
                        <a:t> </a:t>
                      </a:r>
                      <a:r>
                        <a:rPr lang="en-US" altLang="zh-CN" sz="2000" dirty="0" smtClean="0"/>
                        <a:t>Submission</a:t>
                      </a:r>
                      <a:endParaRPr lang="zh-CN" altLang="en-US" sz="2000" dirty="0"/>
                    </a:p>
                  </a:txBody>
                  <a:tcPr marL="91439" marR="91439"/>
                </a:tc>
              </a:tr>
            </a:tbl>
          </a:graphicData>
        </a:graphic>
      </p:graphicFrame>
      <p:pic>
        <p:nvPicPr>
          <p:cNvPr id="2050" name="Picture 2" descr="inus Torvalds quote: Talk is cheap. Show me the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4077072"/>
            <a:ext cx="5165613" cy="2430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64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solidFill>
                  <a:schemeClr val="tx2">
                    <a:satMod val="130000"/>
                  </a:schemeClr>
                </a:solidFill>
                <a:effectLst/>
              </a:rPr>
              <a:t>Contents</a:t>
            </a:r>
            <a:r>
              <a:rPr lang="zh-CN" altLang="en-US" dirty="0" smtClean="0">
                <a:solidFill>
                  <a:schemeClr val="tx2">
                    <a:satMod val="130000"/>
                  </a:schemeClr>
                </a:solidFill>
                <a:effectLst/>
              </a:rPr>
              <a:t> </a:t>
            </a:r>
            <a:r>
              <a:rPr lang="en-US" altLang="zh-CN" dirty="0" smtClean="0">
                <a:solidFill>
                  <a:schemeClr val="tx2">
                    <a:satMod val="130000"/>
                  </a:schemeClr>
                </a:solidFill>
                <a:effectLst/>
              </a:rPr>
              <a:t>- Project</a:t>
            </a:r>
            <a:endParaRPr lang="zh-CN" altLang="en-US" dirty="0"/>
          </a:p>
        </p:txBody>
      </p:sp>
      <p:sp>
        <p:nvSpPr>
          <p:cNvPr id="17411" name="内容占位符 2"/>
          <p:cNvSpPr>
            <a:spLocks noGrp="1"/>
          </p:cNvSpPr>
          <p:nvPr>
            <p:ph idx="1"/>
          </p:nvPr>
        </p:nvSpPr>
        <p:spPr/>
        <p:txBody>
          <a:bodyPr/>
          <a:lstStyle/>
          <a:p>
            <a:r>
              <a:rPr lang="en-US" altLang="zh-CN" dirty="0"/>
              <a:t>Design and implementation of a course project of DDBMS capable of</a:t>
            </a:r>
          </a:p>
          <a:p>
            <a:pPr lvl="1"/>
            <a:r>
              <a:rPr lang="en-US" altLang="zh-CN" dirty="0"/>
              <a:t>defining DDB</a:t>
            </a:r>
          </a:p>
          <a:p>
            <a:pPr lvl="1"/>
            <a:r>
              <a:rPr lang="en-US" altLang="zh-CN" dirty="0"/>
              <a:t>support  of SQL</a:t>
            </a:r>
          </a:p>
          <a:p>
            <a:r>
              <a:rPr lang="en-US" altLang="zh-CN" dirty="0"/>
              <a:t>Teamwork of </a:t>
            </a:r>
            <a:r>
              <a:rPr lang="en-US" altLang="zh-CN" dirty="0" smtClean="0"/>
              <a:t>3-4 </a:t>
            </a:r>
            <a:r>
              <a:rPr lang="en-US" altLang="zh-CN" dirty="0"/>
              <a:t>members</a:t>
            </a:r>
          </a:p>
          <a:p>
            <a:r>
              <a:rPr lang="en-US" altLang="zh-CN" dirty="0"/>
              <a:t>To be evaluated by a benchmark of data and queries</a:t>
            </a:r>
          </a:p>
          <a:p>
            <a:r>
              <a:rPr lang="en-US" altLang="zh-CN" dirty="0"/>
              <a:t>Demo</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灯片编号占位符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AD524D62-115E-C548-9A51-EFF941D88923}" type="slidenum">
              <a:rPr lang="zh-CN" altLang="en-US">
                <a:solidFill>
                  <a:srgbClr val="B4B1A0"/>
                </a:solidFill>
                <a:latin typeface="Gill Sans MT" charset="0"/>
                <a:ea typeface="华文中宋" charset="-122"/>
              </a:rPr>
              <a:pPr eaLnBrk="1" hangingPunct="1"/>
              <a:t>14</a:t>
            </a:fld>
            <a:endParaRPr lang="zh-CN" altLang="en-US">
              <a:solidFill>
                <a:srgbClr val="B4B1A0"/>
              </a:solidFill>
              <a:latin typeface="Gill Sans MT" charset="0"/>
              <a:ea typeface="华文中宋"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Evaluation</a:t>
            </a: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7CE6152-4157-0946-BCE3-7DB14B22D57D}" type="slidenum">
              <a:rPr lang="zh-CN" altLang="en-US">
                <a:solidFill>
                  <a:srgbClr val="B4B1A0"/>
                </a:solidFill>
                <a:latin typeface="Gill Sans MT" charset="0"/>
                <a:ea typeface="华文中宋" charset="-122"/>
              </a:rPr>
              <a:pPr eaLnBrk="1" hangingPunct="1"/>
              <a:t>15</a:t>
            </a:fld>
            <a:endParaRPr lang="zh-CN" altLang="en-US">
              <a:solidFill>
                <a:srgbClr val="B4B1A0"/>
              </a:solidFill>
              <a:latin typeface="Gill Sans MT" charset="0"/>
              <a:ea typeface="华文中宋" charset="-122"/>
            </a:endParaRPr>
          </a:p>
        </p:txBody>
      </p:sp>
      <p:pic>
        <p:nvPicPr>
          <p:cNvPr id="184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1785938"/>
            <a:ext cx="67341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Course home page</a:t>
            </a:r>
            <a:endParaRPr lang="zh-CN" altLang="en-US" dirty="0">
              <a:solidFill>
                <a:schemeClr val="tx2">
                  <a:satMod val="130000"/>
                </a:schemeClr>
              </a:solidFill>
            </a:endParaRPr>
          </a:p>
        </p:txBody>
      </p:sp>
      <p:sp>
        <p:nvSpPr>
          <p:cNvPr id="19459" name="Content Placeholder 2"/>
          <p:cNvSpPr>
            <a:spLocks noGrp="1"/>
          </p:cNvSpPr>
          <p:nvPr>
            <p:ph idx="1"/>
          </p:nvPr>
        </p:nvSpPr>
        <p:spPr/>
        <p:txBody>
          <a:bodyPr/>
          <a:lstStyle/>
          <a:p>
            <a:pPr eaLnBrk="1" hangingPunct="1"/>
            <a:r>
              <a:rPr lang="en-US" altLang="zh-CN" sz="2800" dirty="0" smtClean="0">
                <a:hlinkClick r:id="rId2"/>
              </a:rPr>
              <a:t>https://github.com/fanju1984/ddb/wiki</a:t>
            </a:r>
            <a:endParaRPr lang="en-US" altLang="zh-CN" sz="2800" dirty="0">
              <a:hlinkClick r:id="rId2"/>
            </a:endParaRPr>
          </a:p>
          <a:p>
            <a:pPr eaLnBrk="1" hangingPunct="1"/>
            <a:r>
              <a:rPr lang="en-US" altLang="zh-CN" dirty="0"/>
              <a:t>On the home page you can</a:t>
            </a:r>
          </a:p>
          <a:p>
            <a:pPr lvl="1" eaLnBrk="1" hangingPunct="1"/>
            <a:r>
              <a:rPr lang="en-US" altLang="zh-CN" dirty="0"/>
              <a:t>Get notifications</a:t>
            </a:r>
          </a:p>
          <a:p>
            <a:pPr lvl="1" eaLnBrk="1" hangingPunct="1"/>
            <a:r>
              <a:rPr lang="en-US" altLang="zh-CN" dirty="0"/>
              <a:t>Download the latest courseware</a:t>
            </a:r>
          </a:p>
          <a:p>
            <a:pPr lvl="1" eaLnBrk="1" hangingPunct="1"/>
            <a:r>
              <a:rPr lang="en-US" altLang="zh-CN" dirty="0"/>
              <a:t>Download other related materials</a:t>
            </a:r>
          </a:p>
          <a:p>
            <a:pPr eaLnBrk="1" hangingPunct="1"/>
            <a:endParaRPr lang="en-US" altLang="zh-CN" dirty="0"/>
          </a:p>
          <a:p>
            <a:pPr lvl="1" eaLnBrk="1" hangingPunct="1"/>
            <a:endParaRPr lang="en-US" altLang="zh-CN" dirty="0"/>
          </a:p>
          <a:p>
            <a:pPr lvl="1" eaLnBrk="1" hangingPunct="1"/>
            <a:endParaRPr lang="en-US" altLang="zh-CN" dirty="0"/>
          </a:p>
          <a:p>
            <a:pPr lvl="1" eaLnBrk="1" hangingPunct="1"/>
            <a:endParaRPr lang="en-US" altLang="zh-CN" dirty="0"/>
          </a:p>
          <a:p>
            <a:pPr lvl="1" eaLnBrk="1" hangingPunct="1"/>
            <a:endParaRPr lang="en-US" altLang="zh-CN" dirty="0"/>
          </a:p>
          <a:p>
            <a:pPr eaLnBrk="1" hangingPunct="1">
              <a:buFont typeface="Wingdings 2" charset="2"/>
              <a:buNone/>
            </a:pPr>
            <a:endParaRPr lang="zh-CN" altLang="en-US" dirty="0"/>
          </a:p>
          <a:p>
            <a:pPr eaLnBrk="1" hangingPunct="1"/>
            <a:endParaRPr lang="zh-CN" alt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9281433-4B32-354F-AB81-1E1DB93BFD37}" type="slidenum">
              <a:rPr lang="zh-CN" altLang="en-US">
                <a:solidFill>
                  <a:srgbClr val="B4B1A0"/>
                </a:solidFill>
                <a:latin typeface="Gill Sans MT" charset="0"/>
                <a:ea typeface="华文中宋" charset="-122"/>
              </a:rPr>
              <a:pPr eaLnBrk="1" hangingPunct="1"/>
              <a:t>16</a:t>
            </a:fld>
            <a:endParaRPr lang="zh-CN" altLang="en-US">
              <a:solidFill>
                <a:srgbClr val="B4B1A0"/>
              </a:solidFill>
              <a:latin typeface="Gill Sans MT" charset="0"/>
              <a:ea typeface="华文中宋"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ctrTitle"/>
          </p:nvPr>
        </p:nvSpPr>
        <p:spPr bwMode="auto">
          <a:xfrm>
            <a:off x="1371600" y="2130425"/>
            <a:ext cx="7086600" cy="1470025"/>
          </a:xfr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noAutofit/>
          </a:bodyPr>
          <a:lstStyle/>
          <a:p>
            <a:pPr eaLnBrk="1" hangingPunct="1"/>
            <a:r>
              <a:rPr lang="en-US" altLang="zh-CN" sz="6000" dirty="0" smtClean="0">
                <a:effectLst/>
              </a:rPr>
              <a:t>Why take this course?</a:t>
            </a:r>
            <a:endParaRPr lang="en-US" altLang="zh-CN" sz="6000" dirty="0">
              <a:effectLst/>
            </a:endParaRPr>
          </a:p>
        </p:txBody>
      </p:sp>
      <p:sp>
        <p:nvSpPr>
          <p:cNvPr id="29699" name="Rectangle 3"/>
          <p:cNvSpPr>
            <a:spLocks noGrp="1"/>
          </p:cNvSpPr>
          <p:nvPr>
            <p:ph type="subTitle" idx="1"/>
          </p:nvPr>
        </p:nvSpPr>
        <p:spPr/>
        <p:txBody>
          <a:bodyPr/>
          <a:lstStyle/>
          <a:p>
            <a:pPr marL="82550" eaLnBrk="1" hangingPunct="1"/>
            <a:endParaRPr lang="zh-CN" altLang="en-US"/>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E2B222A7-0879-CA45-8642-4AB600A3DB5E}" type="slidenum">
              <a:rPr lang="zh-CN" altLang="en-US" smtClean="0"/>
              <a:pPr/>
              <a:t>17</a:t>
            </a:fld>
            <a:endParaRPr lang="zh-CN" altLang="en-US"/>
          </a:p>
        </p:txBody>
      </p:sp>
    </p:spTree>
    <p:extLst>
      <p:ext uri="{BB962C8B-B14F-4D97-AF65-F5344CB8AC3E}">
        <p14:creationId xmlns:p14="http://schemas.microsoft.com/office/powerpoint/2010/main" val="669444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pPr eaLnBrk="1" hangingPunct="1"/>
            <a:r>
              <a:rPr lang="en-US" altLang="zh-CN" dirty="0" smtClean="0">
                <a:effectLst/>
              </a:rPr>
              <a:t>History of DB Systems</a:t>
            </a:r>
            <a:endParaRPr lang="zh-CN" altLang="en-US" dirty="0">
              <a:effectLst/>
            </a:endParaRPr>
          </a:p>
        </p:txBody>
      </p:sp>
      <p:sp>
        <p:nvSpPr>
          <p:cNvPr id="30723" name="Rectangle 3"/>
          <p:cNvSpPr>
            <a:spLocks noGrp="1"/>
          </p:cNvSpPr>
          <p:nvPr>
            <p:ph type="body" idx="1"/>
          </p:nvPr>
        </p:nvSpPr>
        <p:spPr/>
        <p:txBody>
          <a:bodyPr/>
          <a:lstStyle/>
          <a:p>
            <a:pPr eaLnBrk="1" hangingPunct="1">
              <a:lnSpc>
                <a:spcPct val="90000"/>
              </a:lnSpc>
            </a:pPr>
            <a:r>
              <a:rPr lang="en-US" altLang="zh-CN" sz="2800" dirty="0"/>
              <a:t>1960’s</a:t>
            </a:r>
          </a:p>
          <a:p>
            <a:pPr lvl="1" eaLnBrk="1" hangingPunct="1">
              <a:lnSpc>
                <a:spcPct val="90000"/>
              </a:lnSpc>
            </a:pPr>
            <a:r>
              <a:rPr lang="en-US" altLang="zh-CN" sz="2500" dirty="0"/>
              <a:t> IBM IMS</a:t>
            </a:r>
          </a:p>
          <a:p>
            <a:pPr lvl="1" eaLnBrk="1" hangingPunct="1">
              <a:lnSpc>
                <a:spcPct val="90000"/>
              </a:lnSpc>
            </a:pPr>
            <a:r>
              <a:rPr lang="en-US" altLang="zh-CN" sz="2500" dirty="0"/>
              <a:t> DBTG  network data model</a:t>
            </a:r>
          </a:p>
          <a:p>
            <a:pPr eaLnBrk="1" hangingPunct="1">
              <a:lnSpc>
                <a:spcPct val="90000"/>
              </a:lnSpc>
            </a:pPr>
            <a:r>
              <a:rPr lang="en-US" altLang="zh-CN" sz="2800" dirty="0"/>
              <a:t>1970’s</a:t>
            </a:r>
          </a:p>
          <a:p>
            <a:pPr lvl="1" eaLnBrk="1" hangingPunct="1">
              <a:lnSpc>
                <a:spcPct val="90000"/>
              </a:lnSpc>
            </a:pPr>
            <a:r>
              <a:rPr lang="en-US" altLang="zh-CN" sz="2500" dirty="0"/>
              <a:t> E. F. </a:t>
            </a:r>
            <a:r>
              <a:rPr lang="en-US" altLang="zh-CN" sz="2500" dirty="0" err="1"/>
              <a:t>Codd</a:t>
            </a:r>
            <a:r>
              <a:rPr lang="en-US" altLang="zh-CN" sz="2500" dirty="0"/>
              <a:t> RDB model</a:t>
            </a:r>
          </a:p>
          <a:p>
            <a:pPr lvl="1" eaLnBrk="1" hangingPunct="1">
              <a:lnSpc>
                <a:spcPct val="90000"/>
              </a:lnSpc>
            </a:pPr>
            <a:r>
              <a:rPr lang="en-US" altLang="zh-CN" sz="2500" dirty="0"/>
              <a:t> Pioneering systems: INGRES, System R</a:t>
            </a:r>
          </a:p>
          <a:p>
            <a:pPr eaLnBrk="1" hangingPunct="1">
              <a:lnSpc>
                <a:spcPct val="90000"/>
              </a:lnSpc>
            </a:pPr>
            <a:r>
              <a:rPr lang="en-US" altLang="zh-CN" sz="2800" dirty="0"/>
              <a:t>1980’s</a:t>
            </a:r>
          </a:p>
          <a:p>
            <a:pPr lvl="1" eaLnBrk="1" hangingPunct="1">
              <a:lnSpc>
                <a:spcPct val="90000"/>
              </a:lnSpc>
            </a:pPr>
            <a:r>
              <a:rPr lang="en-US" altLang="zh-CN" sz="2500" dirty="0"/>
              <a:t> Booming of RDBs</a:t>
            </a:r>
          </a:p>
          <a:p>
            <a:pPr lvl="1" eaLnBrk="1" hangingPunct="1">
              <a:lnSpc>
                <a:spcPct val="90000"/>
              </a:lnSpc>
            </a:pPr>
            <a:r>
              <a:rPr lang="en-US" altLang="zh-CN" sz="2500" dirty="0"/>
              <a:t> Federated, </a:t>
            </a:r>
            <a:r>
              <a:rPr lang="en-US" altLang="zh-CN" sz="2500" dirty="0" smtClean="0"/>
              <a:t>Multi-database</a:t>
            </a:r>
            <a:endParaRPr lang="en-US" altLang="zh-CN" sz="2500" dirty="0"/>
          </a:p>
          <a:p>
            <a:pPr lvl="1" eaLnBrk="1" hangingPunct="1">
              <a:lnSpc>
                <a:spcPct val="90000"/>
              </a:lnSpc>
            </a:pPr>
            <a:r>
              <a:rPr lang="en-US" altLang="zh-CN" sz="2500" dirty="0"/>
              <a:t> </a:t>
            </a:r>
            <a:r>
              <a:rPr lang="en-US" altLang="zh-CN" sz="2500" b="1" dirty="0">
                <a:solidFill>
                  <a:srgbClr val="FF0000"/>
                </a:solidFill>
              </a:rPr>
              <a:t>DDB</a:t>
            </a:r>
          </a:p>
          <a:p>
            <a:pPr lvl="1" eaLnBrk="1" hangingPunct="1">
              <a:lnSpc>
                <a:spcPct val="90000"/>
              </a:lnSpc>
            </a:pPr>
            <a:r>
              <a:rPr lang="en-US" altLang="zh-CN" sz="2500" dirty="0"/>
              <a:t> OODB</a:t>
            </a:r>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18</a:t>
            </a:fld>
            <a:endParaRPr lang="zh-CN" altLang="en-US"/>
          </a:p>
        </p:txBody>
      </p:sp>
    </p:spTree>
    <p:extLst>
      <p:ext uri="{BB962C8B-B14F-4D97-AF65-F5344CB8AC3E}">
        <p14:creationId xmlns:p14="http://schemas.microsoft.com/office/powerpoint/2010/main" val="681557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pPr eaLnBrk="1" hangingPunct="1"/>
            <a:r>
              <a:rPr lang="en-US" altLang="zh-CN" dirty="0">
                <a:effectLst/>
              </a:rPr>
              <a:t>History of DB Systems</a:t>
            </a:r>
            <a:endParaRPr lang="zh-CN" altLang="en-US" dirty="0">
              <a:effectLst/>
            </a:endParaRPr>
          </a:p>
        </p:txBody>
      </p:sp>
      <p:sp>
        <p:nvSpPr>
          <p:cNvPr id="31747" name="Rectangle 3"/>
          <p:cNvSpPr>
            <a:spLocks noGrp="1"/>
          </p:cNvSpPr>
          <p:nvPr>
            <p:ph type="body" idx="1"/>
          </p:nvPr>
        </p:nvSpPr>
        <p:spPr/>
        <p:txBody>
          <a:bodyPr/>
          <a:lstStyle/>
          <a:p>
            <a:pPr eaLnBrk="1" hangingPunct="1">
              <a:lnSpc>
                <a:spcPct val="90000"/>
              </a:lnSpc>
            </a:pPr>
            <a:r>
              <a:rPr lang="zh-CN" altLang="en-US" dirty="0"/>
              <a:t> </a:t>
            </a:r>
            <a:r>
              <a:rPr lang="en-US" altLang="zh-CN" dirty="0"/>
              <a:t>1990’s</a:t>
            </a:r>
          </a:p>
          <a:p>
            <a:pPr lvl="1" eaLnBrk="1" hangingPunct="1">
              <a:lnSpc>
                <a:spcPct val="90000"/>
              </a:lnSpc>
            </a:pPr>
            <a:r>
              <a:rPr lang="en-US" altLang="zh-CN" dirty="0"/>
              <a:t> Merge of RDB and OODB</a:t>
            </a:r>
          </a:p>
          <a:p>
            <a:pPr lvl="1" eaLnBrk="1" hangingPunct="1">
              <a:lnSpc>
                <a:spcPct val="90000"/>
              </a:lnSpc>
            </a:pPr>
            <a:r>
              <a:rPr lang="en-US" altLang="zh-CN" dirty="0"/>
              <a:t> Internet Fame</a:t>
            </a:r>
          </a:p>
          <a:p>
            <a:pPr lvl="1" eaLnBrk="1" hangingPunct="1">
              <a:lnSpc>
                <a:spcPct val="90000"/>
              </a:lnSpc>
            </a:pPr>
            <a:r>
              <a:rPr lang="en-US" altLang="zh-CN" dirty="0"/>
              <a:t> P2P model</a:t>
            </a:r>
          </a:p>
          <a:p>
            <a:pPr eaLnBrk="1" hangingPunct="1">
              <a:lnSpc>
                <a:spcPct val="90000"/>
              </a:lnSpc>
            </a:pPr>
            <a:r>
              <a:rPr lang="en-US" altLang="zh-CN" dirty="0"/>
              <a:t> 2000’s</a:t>
            </a:r>
          </a:p>
          <a:p>
            <a:pPr lvl="1" eaLnBrk="1" hangingPunct="1">
              <a:lnSpc>
                <a:spcPct val="90000"/>
              </a:lnSpc>
            </a:pPr>
            <a:r>
              <a:rPr lang="en-US" altLang="zh-CN" dirty="0"/>
              <a:t> XML DB</a:t>
            </a:r>
          </a:p>
          <a:p>
            <a:pPr lvl="1" eaLnBrk="1" hangingPunct="1">
              <a:lnSpc>
                <a:spcPct val="90000"/>
              </a:lnSpc>
            </a:pPr>
            <a:r>
              <a:rPr lang="en-US" altLang="zh-CN" dirty="0"/>
              <a:t> Web data processing</a:t>
            </a:r>
          </a:p>
          <a:p>
            <a:pPr lvl="1" eaLnBrk="1" hangingPunct="1">
              <a:lnSpc>
                <a:spcPct val="90000"/>
              </a:lnSpc>
            </a:pPr>
            <a:r>
              <a:rPr lang="en-US" altLang="zh-CN" dirty="0"/>
              <a:t> Semantic Web</a:t>
            </a:r>
          </a:p>
          <a:p>
            <a:pPr lvl="1" eaLnBrk="1" hangingPunct="1">
              <a:lnSpc>
                <a:spcPct val="90000"/>
              </a:lnSpc>
            </a:pPr>
            <a:r>
              <a:rPr lang="en-US" altLang="zh-CN" dirty="0"/>
              <a:t> Data Integration</a:t>
            </a:r>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19</a:t>
            </a:fld>
            <a:endParaRPr lang="zh-CN" altLang="en-US"/>
          </a:p>
        </p:txBody>
      </p:sp>
    </p:spTree>
    <p:extLst>
      <p:ext uri="{BB962C8B-B14F-4D97-AF65-F5344CB8AC3E}">
        <p14:creationId xmlns:p14="http://schemas.microsoft.com/office/powerpoint/2010/main" val="251532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Teaching</a:t>
            </a:r>
            <a:r>
              <a:rPr lang="zh-CN" altLang="en-US" dirty="0" smtClean="0">
                <a:solidFill>
                  <a:schemeClr val="tx2">
                    <a:satMod val="130000"/>
                  </a:schemeClr>
                </a:solidFill>
              </a:rPr>
              <a:t> </a:t>
            </a:r>
            <a:r>
              <a:rPr lang="en-US" altLang="zh-CN" dirty="0" smtClean="0">
                <a:solidFill>
                  <a:schemeClr val="tx2">
                    <a:satMod val="130000"/>
                  </a:schemeClr>
                </a:solidFill>
              </a:rPr>
              <a:t>Staff</a:t>
            </a:r>
            <a:endParaRPr lang="zh-CN" altLang="en-US" dirty="0">
              <a:solidFill>
                <a:schemeClr val="tx2">
                  <a:satMod val="130000"/>
                </a:schemeClr>
              </a:solidFill>
            </a:endParaRPr>
          </a:p>
        </p:txBody>
      </p:sp>
      <p:sp>
        <p:nvSpPr>
          <p:cNvPr id="9219" name="Content Placeholder 2"/>
          <p:cNvSpPr>
            <a:spLocks noGrp="1"/>
          </p:cNvSpPr>
          <p:nvPr>
            <p:ph idx="1"/>
          </p:nvPr>
        </p:nvSpPr>
        <p:spPr/>
        <p:txBody>
          <a:bodyPr/>
          <a:lstStyle/>
          <a:p>
            <a:pPr eaLnBrk="1" hangingPunct="1"/>
            <a:r>
              <a:rPr lang="en-US" altLang="zh-CN" dirty="0" smtClean="0"/>
              <a:t>Instructor:  </a:t>
            </a:r>
            <a:r>
              <a:rPr lang="en-US" altLang="zh-CN" b="1" dirty="0" smtClean="0"/>
              <a:t>Ju</a:t>
            </a:r>
            <a:r>
              <a:rPr lang="zh-CN" altLang="en-US" b="1" dirty="0" smtClean="0"/>
              <a:t> </a:t>
            </a:r>
            <a:r>
              <a:rPr lang="en-US" altLang="zh-CN" b="1" dirty="0" smtClean="0"/>
              <a:t>Fan</a:t>
            </a:r>
            <a:r>
              <a:rPr lang="zh-CN" altLang="en-US" b="1" dirty="0" smtClean="0"/>
              <a:t> </a:t>
            </a:r>
            <a:r>
              <a:rPr lang="en-US" altLang="zh-CN" b="1" dirty="0" smtClean="0"/>
              <a:t>(</a:t>
            </a:r>
            <a:r>
              <a:rPr lang="zh-CN" altLang="en-US" b="1" dirty="0" smtClean="0"/>
              <a:t>范举</a:t>
            </a:r>
            <a:r>
              <a:rPr lang="en-US" altLang="zh-CN" b="1" dirty="0" smtClean="0"/>
              <a:t>)</a:t>
            </a:r>
            <a:endParaRPr lang="en-US" altLang="zh-CN" b="1" dirty="0"/>
          </a:p>
          <a:p>
            <a:pPr lvl="1" eaLnBrk="1" hangingPunct="1"/>
            <a:r>
              <a:rPr lang="en-US" altLang="zh-CN" dirty="0" smtClean="0"/>
              <a:t>Associate</a:t>
            </a:r>
            <a:r>
              <a:rPr lang="zh-CN" altLang="en-US" dirty="0" smtClean="0"/>
              <a:t> </a:t>
            </a:r>
            <a:r>
              <a:rPr lang="en-US" altLang="zh-CN" dirty="0" smtClean="0"/>
              <a:t>Professor</a:t>
            </a:r>
          </a:p>
          <a:p>
            <a:pPr lvl="1" eaLnBrk="1" hangingPunct="1"/>
            <a:r>
              <a:rPr lang="en-US" altLang="zh-CN" dirty="0" smtClean="0"/>
              <a:t>School of Information / DEKE Lab</a:t>
            </a:r>
          </a:p>
          <a:p>
            <a:pPr lvl="1" eaLnBrk="1" hangingPunct="1"/>
            <a:r>
              <a:rPr lang="en-US" altLang="zh-CN" dirty="0" err="1" smtClean="0"/>
              <a:t>Renmin</a:t>
            </a:r>
            <a:r>
              <a:rPr lang="en-US" altLang="zh-CN" dirty="0" smtClean="0"/>
              <a:t> University of China</a:t>
            </a:r>
            <a:r>
              <a:rPr lang="en-US" altLang="zh-CN" dirty="0"/>
              <a:t/>
            </a:r>
            <a:br>
              <a:rPr lang="en-US" altLang="zh-CN" dirty="0"/>
            </a:br>
            <a:r>
              <a:rPr lang="en-US" altLang="zh-CN" dirty="0" smtClean="0"/>
              <a:t>Email: </a:t>
            </a:r>
            <a:r>
              <a:rPr lang="en-US" altLang="zh-CN" dirty="0" smtClean="0">
                <a:hlinkClick r:id="rId2"/>
              </a:rPr>
              <a:t>fanj@ruc.edu.cn</a:t>
            </a:r>
            <a:endParaRPr lang="en-US" altLang="zh-CN" dirty="0" smtClean="0"/>
          </a:p>
          <a:p>
            <a:pPr lvl="1" eaLnBrk="1" hangingPunct="1"/>
            <a:r>
              <a:rPr lang="en-US" altLang="zh-CN" dirty="0" smtClean="0"/>
              <a:t>Homepage:</a:t>
            </a:r>
            <a:r>
              <a:rPr lang="zh-CN" altLang="en-US" dirty="0" smtClean="0"/>
              <a:t> </a:t>
            </a:r>
            <a:r>
              <a:rPr lang="en-US" altLang="zh-CN" dirty="0" smtClean="0">
                <a:hlinkClick r:id="rId3"/>
              </a:rPr>
              <a:t>http://iir.ruc.edu.cn/~fanj/</a:t>
            </a:r>
            <a:endParaRPr lang="en-US" altLang="zh-CN" dirty="0" smtClean="0"/>
          </a:p>
          <a:p>
            <a:pPr lvl="1" eaLnBrk="1" hangingPunct="1"/>
            <a:r>
              <a:rPr lang="en-US" altLang="zh-CN" dirty="0" smtClean="0"/>
              <a:t>Office:</a:t>
            </a:r>
            <a:r>
              <a:rPr lang="zh-CN" altLang="en-US" dirty="0" smtClean="0"/>
              <a:t> </a:t>
            </a:r>
            <a:r>
              <a:rPr lang="en-US" altLang="zh-CN" dirty="0" smtClean="0"/>
              <a:t>Room 500, Information Building</a:t>
            </a:r>
            <a:endParaRPr lang="en-US" altLang="zh-CN"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4DE5276-4EE4-864D-8B08-FF63EE0032AB}" type="slidenum">
              <a:rPr lang="zh-CN" altLang="en-US">
                <a:solidFill>
                  <a:srgbClr val="B4B1A0"/>
                </a:solidFill>
                <a:latin typeface="Gill Sans MT" charset="0"/>
                <a:ea typeface="华文中宋" charset="-122"/>
              </a:rPr>
              <a:pPr eaLnBrk="1" hangingPunct="1"/>
              <a:t>2</a:t>
            </a:fld>
            <a:endParaRPr lang="zh-CN" altLang="en-US">
              <a:solidFill>
                <a:srgbClr val="B4B1A0"/>
              </a:solidFill>
              <a:latin typeface="Gill Sans MT" charset="0"/>
              <a:ea typeface="华文中宋" charset="-122"/>
            </a:endParaRPr>
          </a:p>
        </p:txBody>
      </p:sp>
      <p:sp>
        <p:nvSpPr>
          <p:cNvPr id="6" name="Footer Placeholder 5"/>
          <p:cNvSpPr>
            <a:spLocks noGrp="1"/>
          </p:cNvSpPr>
          <p:nvPr>
            <p:ph type="ftr" sz="quarter" idx="11"/>
          </p:nvPr>
        </p:nvSpPr>
        <p:spPr/>
        <p:txBody>
          <a:bodyPr/>
          <a:lstStyle/>
          <a:p>
            <a:pPr>
              <a:defRPr/>
            </a:pPr>
            <a:r>
              <a:rPr lang="en-US" altLang="zh-CN" smtClean="0"/>
              <a:t>Distributed Database Systems</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pPr eaLnBrk="1" hangingPunct="1"/>
            <a:r>
              <a:rPr lang="en-US" altLang="zh-CN" dirty="0">
                <a:effectLst/>
              </a:rPr>
              <a:t>History of DB Systems</a:t>
            </a:r>
            <a:endParaRPr lang="zh-CN" altLang="en-US" dirty="0">
              <a:effectLst/>
            </a:endParaRPr>
          </a:p>
        </p:txBody>
      </p:sp>
      <p:sp>
        <p:nvSpPr>
          <p:cNvPr id="31747" name="Rectangle 3"/>
          <p:cNvSpPr>
            <a:spLocks noGrp="1"/>
          </p:cNvSpPr>
          <p:nvPr>
            <p:ph type="body" idx="1"/>
          </p:nvPr>
        </p:nvSpPr>
        <p:spPr/>
        <p:txBody>
          <a:bodyPr/>
          <a:lstStyle/>
          <a:p>
            <a:pPr eaLnBrk="1" hangingPunct="1">
              <a:lnSpc>
                <a:spcPct val="90000"/>
              </a:lnSpc>
            </a:pPr>
            <a:r>
              <a:rPr lang="zh-CN" altLang="en-US" dirty="0"/>
              <a:t> </a:t>
            </a:r>
            <a:r>
              <a:rPr lang="en-US" altLang="zh-CN" dirty="0" smtClean="0"/>
              <a:t>2010’s</a:t>
            </a:r>
            <a:endParaRPr lang="en-US" altLang="zh-CN" dirty="0"/>
          </a:p>
          <a:p>
            <a:pPr lvl="1" eaLnBrk="1" hangingPunct="1">
              <a:lnSpc>
                <a:spcPct val="90000"/>
              </a:lnSpc>
            </a:pPr>
            <a:r>
              <a:rPr lang="en-US" altLang="zh-CN" dirty="0"/>
              <a:t> </a:t>
            </a:r>
            <a:r>
              <a:rPr lang="en-US" altLang="zh-CN" dirty="0" smtClean="0"/>
              <a:t>NoSQL</a:t>
            </a:r>
            <a:endParaRPr lang="en-US" altLang="zh-CN" dirty="0"/>
          </a:p>
          <a:p>
            <a:pPr lvl="1" eaLnBrk="1" hangingPunct="1">
              <a:lnSpc>
                <a:spcPct val="90000"/>
              </a:lnSpc>
            </a:pPr>
            <a:r>
              <a:rPr lang="en-US" altLang="zh-CN" dirty="0"/>
              <a:t> </a:t>
            </a:r>
            <a:r>
              <a:rPr lang="en-US" altLang="zh-CN" dirty="0" err="1" smtClean="0"/>
              <a:t>NewSQL</a:t>
            </a:r>
            <a:endParaRPr lang="en-US" altLang="zh-CN" dirty="0"/>
          </a:p>
          <a:p>
            <a:pPr lvl="1" eaLnBrk="1" hangingPunct="1">
              <a:lnSpc>
                <a:spcPct val="90000"/>
              </a:lnSpc>
            </a:pPr>
            <a:r>
              <a:rPr lang="en-US" altLang="zh-CN" dirty="0" smtClean="0"/>
              <a:t>More</a:t>
            </a:r>
            <a:r>
              <a:rPr lang="zh-CN" altLang="en-US" dirty="0" smtClean="0"/>
              <a:t> </a:t>
            </a:r>
            <a:r>
              <a:rPr lang="en-US" altLang="zh-CN" dirty="0" smtClean="0"/>
              <a:t>details</a:t>
            </a:r>
            <a:r>
              <a:rPr lang="zh-CN" altLang="en-US" dirty="0" smtClean="0"/>
              <a:t> </a:t>
            </a:r>
            <a:r>
              <a:rPr lang="en-US" altLang="zh-CN" dirty="0" smtClean="0"/>
              <a:t>in</a:t>
            </a:r>
            <a:r>
              <a:rPr lang="zh-CN" altLang="en-US" dirty="0" smtClean="0"/>
              <a:t> </a:t>
            </a:r>
            <a:r>
              <a:rPr lang="en-US" altLang="zh-CN" dirty="0" smtClean="0"/>
              <a:t>course</a:t>
            </a:r>
            <a:r>
              <a:rPr lang="zh-CN" altLang="en-US" dirty="0" smtClean="0"/>
              <a:t> 分布式系统与云计算（卢卫、覃雄派）</a:t>
            </a:r>
            <a:endParaRPr lang="en-US" altLang="zh-CN" dirty="0" smtClean="0"/>
          </a:p>
          <a:p>
            <a:pPr lvl="1" eaLnBrk="1" hangingPunct="1">
              <a:lnSpc>
                <a:spcPct val="90000"/>
              </a:lnSpc>
            </a:pPr>
            <a:endParaRPr lang="en-US" altLang="zh-CN" dirty="0"/>
          </a:p>
        </p:txBody>
      </p:sp>
      <p:pic>
        <p:nvPicPr>
          <p:cNvPr id="2" name="Picture 1"/>
          <p:cNvPicPr>
            <a:picLocks noChangeAspect="1"/>
          </p:cNvPicPr>
          <p:nvPr/>
        </p:nvPicPr>
        <p:blipFill>
          <a:blip r:embed="rId2"/>
          <a:stretch>
            <a:fillRect/>
          </a:stretch>
        </p:blipFill>
        <p:spPr>
          <a:xfrm>
            <a:off x="4860032" y="3429000"/>
            <a:ext cx="3927941" cy="3312368"/>
          </a:xfrm>
          <a:prstGeom prst="rect">
            <a:avLst/>
          </a:prstGeom>
        </p:spPr>
      </p:pic>
      <p:sp>
        <p:nvSpPr>
          <p:cNvPr id="3" name="Footer Placeholder 2"/>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4" name="Slide Number Placeholder 3"/>
          <p:cNvSpPr>
            <a:spLocks noGrp="1"/>
          </p:cNvSpPr>
          <p:nvPr>
            <p:ph type="sldNum" sz="quarter" idx="12"/>
          </p:nvPr>
        </p:nvSpPr>
        <p:spPr/>
        <p:txBody>
          <a:bodyPr/>
          <a:lstStyle/>
          <a:p>
            <a:fld id="{2D911742-C16A-014D-9F30-E1EED47A9C92}" type="slidenum">
              <a:rPr lang="zh-CN" altLang="en-US" smtClean="0"/>
              <a:pPr/>
              <a:t>20</a:t>
            </a:fld>
            <a:endParaRPr lang="zh-CN" altLang="en-US"/>
          </a:p>
        </p:txBody>
      </p:sp>
    </p:spTree>
    <p:extLst>
      <p:ext uri="{BB962C8B-B14F-4D97-AF65-F5344CB8AC3E}">
        <p14:creationId xmlns:p14="http://schemas.microsoft.com/office/powerpoint/2010/main" val="497945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ffectLst/>
              </a:rPr>
              <a:t>Why study DDB</a:t>
            </a:r>
            <a:endParaRPr lang="en-US" dirty="0"/>
          </a:p>
        </p:txBody>
      </p:sp>
      <p:pic>
        <p:nvPicPr>
          <p:cNvPr id="6" name="Content Placeholder 5"/>
          <p:cNvPicPr>
            <a:picLocks noGrp="1" noChangeAspect="1"/>
          </p:cNvPicPr>
          <p:nvPr>
            <p:ph idx="1"/>
          </p:nvPr>
        </p:nvPicPr>
        <p:blipFill rotWithShape="1">
          <a:blip r:embed="rId3"/>
          <a:srcRect b="24905"/>
          <a:stretch/>
        </p:blipFill>
        <p:spPr>
          <a:xfrm>
            <a:off x="1360410" y="4309553"/>
            <a:ext cx="7499350" cy="2159911"/>
          </a:xfrm>
          <a:prstGeom prst="rect">
            <a:avLst/>
          </a:prstGeom>
        </p:spPr>
      </p:pic>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21</a:t>
            </a:fld>
            <a:endParaRPr lang="zh-CN" alt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684" y="1473829"/>
            <a:ext cx="6666802" cy="2747259"/>
          </a:xfrm>
          <a:prstGeom prst="rect">
            <a:avLst/>
          </a:prstGeom>
        </p:spPr>
      </p:pic>
    </p:spTree>
    <p:extLst>
      <p:ext uri="{BB962C8B-B14F-4D97-AF65-F5344CB8AC3E}">
        <p14:creationId xmlns:p14="http://schemas.microsoft.com/office/powerpoint/2010/main" val="582514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Why</a:t>
            </a:r>
            <a:r>
              <a:rPr lang="zh-CN" altLang="en-US" dirty="0" smtClean="0"/>
              <a:t> </a:t>
            </a:r>
            <a:r>
              <a:rPr lang="en-US" altLang="zh-CN" dirty="0"/>
              <a:t>s</a:t>
            </a:r>
            <a:r>
              <a:rPr lang="en-US" altLang="zh-CN" dirty="0" smtClean="0"/>
              <a:t>tudy</a:t>
            </a:r>
            <a:r>
              <a:rPr lang="zh-CN" altLang="en-US" dirty="0" smtClean="0"/>
              <a:t> </a:t>
            </a:r>
            <a:r>
              <a:rPr lang="en-US" altLang="zh-CN" dirty="0" smtClean="0"/>
              <a:t>DDB</a:t>
            </a:r>
            <a:endParaRPr lang="en-US" dirty="0"/>
          </a:p>
        </p:txBody>
      </p:sp>
      <p:pic>
        <p:nvPicPr>
          <p:cNvPr id="6" name="Content Placeholder 5"/>
          <p:cNvPicPr>
            <a:picLocks noGrp="1" noChangeAspect="1"/>
          </p:cNvPicPr>
          <p:nvPr>
            <p:ph idx="1"/>
          </p:nvPr>
        </p:nvPicPr>
        <p:blipFill>
          <a:blip r:embed="rId3"/>
          <a:stretch>
            <a:fillRect/>
          </a:stretch>
        </p:blipFill>
        <p:spPr>
          <a:xfrm>
            <a:off x="1435100" y="1738908"/>
            <a:ext cx="7499350" cy="4218384"/>
          </a:xfrm>
          <a:prstGeom prst="rect">
            <a:avLst/>
          </a:prstGeom>
        </p:spPr>
      </p:pic>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22</a:t>
            </a:fld>
            <a:endParaRPr lang="zh-CN" altLang="en-US"/>
          </a:p>
        </p:txBody>
      </p:sp>
    </p:spTree>
    <p:extLst>
      <p:ext uri="{BB962C8B-B14F-4D97-AF65-F5344CB8AC3E}">
        <p14:creationId xmlns:p14="http://schemas.microsoft.com/office/powerpoint/2010/main" val="79001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eaLnBrk="1" hangingPunct="1"/>
            <a:r>
              <a:rPr lang="en-US" altLang="zh-CN" dirty="0">
                <a:effectLst/>
              </a:rPr>
              <a:t>Why study DDB</a:t>
            </a:r>
          </a:p>
        </p:txBody>
      </p:sp>
      <p:sp>
        <p:nvSpPr>
          <p:cNvPr id="33795" name="Rectangle 3"/>
          <p:cNvSpPr>
            <a:spLocks noGrp="1"/>
          </p:cNvSpPr>
          <p:nvPr>
            <p:ph type="body" idx="1"/>
          </p:nvPr>
        </p:nvSpPr>
        <p:spPr/>
        <p:txBody>
          <a:bodyPr/>
          <a:lstStyle/>
          <a:p>
            <a:pPr eaLnBrk="1" hangingPunct="1"/>
            <a:r>
              <a:rPr lang="en-US" altLang="zh-CN" dirty="0" smtClean="0"/>
              <a:t>Reason</a:t>
            </a:r>
            <a:r>
              <a:rPr lang="zh-CN" altLang="en-US" dirty="0" smtClean="0"/>
              <a:t> </a:t>
            </a:r>
            <a:r>
              <a:rPr lang="en-US" altLang="zh-CN" dirty="0" smtClean="0"/>
              <a:t>1:</a:t>
            </a:r>
            <a:r>
              <a:rPr lang="zh-CN" altLang="en-US" dirty="0" smtClean="0"/>
              <a:t> </a:t>
            </a:r>
            <a:r>
              <a:rPr lang="en-US" altLang="zh-CN" dirty="0" smtClean="0"/>
              <a:t>The </a:t>
            </a:r>
            <a:r>
              <a:rPr lang="en-US" altLang="zh-CN" dirty="0">
                <a:solidFill>
                  <a:srgbClr val="FF0000"/>
                </a:solidFill>
              </a:rPr>
              <a:t>fundamental principles</a:t>
            </a:r>
            <a:r>
              <a:rPr lang="en-US" altLang="zh-CN" dirty="0"/>
              <a:t> for </a:t>
            </a:r>
            <a:r>
              <a:rPr lang="en-US" altLang="zh-CN" dirty="0" smtClean="0"/>
              <a:t>parallel</a:t>
            </a:r>
            <a:r>
              <a:rPr lang="zh-CN" altLang="en-US" dirty="0" smtClean="0"/>
              <a:t> </a:t>
            </a:r>
            <a:r>
              <a:rPr lang="en-US" altLang="zh-CN" dirty="0" smtClean="0"/>
              <a:t>&amp;</a:t>
            </a:r>
            <a:r>
              <a:rPr lang="zh-CN" altLang="en-US" dirty="0" smtClean="0"/>
              <a:t> </a:t>
            </a:r>
            <a:r>
              <a:rPr lang="en-US" altLang="zh-CN" dirty="0" smtClean="0"/>
              <a:t>distributed data</a:t>
            </a:r>
            <a:r>
              <a:rPr lang="zh-CN" altLang="en-US" dirty="0" smtClean="0"/>
              <a:t> </a:t>
            </a:r>
            <a:r>
              <a:rPr lang="en-US" altLang="zh-CN" dirty="0" smtClean="0"/>
              <a:t>processing</a:t>
            </a:r>
            <a:endParaRPr lang="en-US" altLang="zh-CN" dirty="0"/>
          </a:p>
          <a:p>
            <a:pPr eaLnBrk="1" hangingPunct="1"/>
            <a:r>
              <a:rPr lang="en-US" altLang="zh-CN" dirty="0" smtClean="0"/>
              <a:t>Reason</a:t>
            </a:r>
            <a:r>
              <a:rPr lang="zh-CN" altLang="en-US" dirty="0" smtClean="0"/>
              <a:t> </a:t>
            </a:r>
            <a:r>
              <a:rPr lang="en-US" altLang="zh-CN" dirty="0" smtClean="0"/>
              <a:t>2: </a:t>
            </a:r>
            <a:r>
              <a:rPr lang="en-US" altLang="zh-CN" dirty="0">
                <a:solidFill>
                  <a:srgbClr val="FF0000"/>
                </a:solidFill>
              </a:rPr>
              <a:t>Scientific training</a:t>
            </a:r>
            <a:r>
              <a:rPr lang="en-US" altLang="zh-CN" dirty="0"/>
              <a:t> </a:t>
            </a:r>
            <a:r>
              <a:rPr lang="en-US" altLang="zh-CN" dirty="0" smtClean="0"/>
              <a:t>on</a:t>
            </a:r>
            <a:endParaRPr lang="en-US" altLang="zh-CN" dirty="0"/>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23</a:t>
            </a:fld>
            <a:endParaRPr lang="zh-CN" altLang="en-US"/>
          </a:p>
        </p:txBody>
      </p:sp>
    </p:spTree>
    <p:extLst>
      <p:ext uri="{BB962C8B-B14F-4D97-AF65-F5344CB8AC3E}">
        <p14:creationId xmlns:p14="http://schemas.microsoft.com/office/powerpoint/2010/main" val="18217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eaLnBrk="1" hangingPunct="1"/>
            <a:r>
              <a:rPr lang="en-US" altLang="zh-CN">
                <a:effectLst/>
              </a:rPr>
              <a:t>Why study DDB</a:t>
            </a:r>
          </a:p>
        </p:txBody>
      </p:sp>
      <p:sp>
        <p:nvSpPr>
          <p:cNvPr id="33795" name="Rectangle 3"/>
          <p:cNvSpPr>
            <a:spLocks noGrp="1"/>
          </p:cNvSpPr>
          <p:nvPr>
            <p:ph type="body" idx="1"/>
          </p:nvPr>
        </p:nvSpPr>
        <p:spPr/>
        <p:txBody>
          <a:bodyPr/>
          <a:lstStyle/>
          <a:p>
            <a:pPr eaLnBrk="1" hangingPunct="1"/>
            <a:r>
              <a:rPr lang="en-US" altLang="zh-CN" dirty="0" smtClean="0"/>
              <a:t>Reason</a:t>
            </a:r>
            <a:r>
              <a:rPr lang="zh-CN" altLang="en-US" dirty="0" smtClean="0"/>
              <a:t> </a:t>
            </a:r>
            <a:r>
              <a:rPr lang="en-US" altLang="zh-CN" dirty="0" smtClean="0"/>
              <a:t>1:</a:t>
            </a:r>
            <a:r>
              <a:rPr lang="zh-CN" altLang="en-US" dirty="0" smtClean="0"/>
              <a:t> </a:t>
            </a:r>
            <a:r>
              <a:rPr lang="en-US" altLang="zh-CN" dirty="0" smtClean="0"/>
              <a:t>The </a:t>
            </a:r>
            <a:r>
              <a:rPr lang="en-US" altLang="zh-CN" dirty="0">
                <a:solidFill>
                  <a:srgbClr val="FF0000"/>
                </a:solidFill>
              </a:rPr>
              <a:t>fundamental principles</a:t>
            </a:r>
            <a:r>
              <a:rPr lang="en-US" altLang="zh-CN" dirty="0"/>
              <a:t> for </a:t>
            </a:r>
            <a:r>
              <a:rPr lang="en-US" altLang="zh-CN" dirty="0" smtClean="0"/>
              <a:t>parallel</a:t>
            </a:r>
            <a:r>
              <a:rPr lang="zh-CN" altLang="en-US" dirty="0" smtClean="0"/>
              <a:t> </a:t>
            </a:r>
            <a:r>
              <a:rPr lang="en-US" altLang="zh-CN" dirty="0" smtClean="0"/>
              <a:t>&amp;</a:t>
            </a:r>
            <a:r>
              <a:rPr lang="zh-CN" altLang="en-US" dirty="0" smtClean="0"/>
              <a:t> </a:t>
            </a:r>
            <a:r>
              <a:rPr lang="en-US" altLang="zh-CN" dirty="0" smtClean="0"/>
              <a:t>distributed data</a:t>
            </a:r>
            <a:r>
              <a:rPr lang="zh-CN" altLang="en-US" dirty="0" smtClean="0"/>
              <a:t> </a:t>
            </a:r>
            <a:r>
              <a:rPr lang="en-US" altLang="zh-CN" dirty="0" smtClean="0"/>
              <a:t>processing</a:t>
            </a:r>
            <a:endParaRPr lang="en-US" altLang="zh-CN" dirty="0"/>
          </a:p>
          <a:p>
            <a:pPr eaLnBrk="1" hangingPunct="1"/>
            <a:r>
              <a:rPr lang="en-US" altLang="zh-CN" dirty="0" smtClean="0"/>
              <a:t>Reason</a:t>
            </a:r>
            <a:r>
              <a:rPr lang="zh-CN" altLang="en-US" dirty="0" smtClean="0"/>
              <a:t> </a:t>
            </a:r>
            <a:r>
              <a:rPr lang="en-US" altLang="zh-CN" dirty="0" smtClean="0"/>
              <a:t>2: </a:t>
            </a:r>
            <a:r>
              <a:rPr lang="en-US" altLang="zh-CN" dirty="0">
                <a:solidFill>
                  <a:srgbClr val="FF0000"/>
                </a:solidFill>
              </a:rPr>
              <a:t>Scientific training</a:t>
            </a:r>
            <a:r>
              <a:rPr lang="en-US" altLang="zh-CN" dirty="0"/>
              <a:t> on</a:t>
            </a:r>
          </a:p>
          <a:p>
            <a:pPr lvl="1" eaLnBrk="1" hangingPunct="1"/>
            <a:r>
              <a:rPr lang="en-US" altLang="zh-CN" dirty="0"/>
              <a:t> basic concepts</a:t>
            </a:r>
          </a:p>
          <a:p>
            <a:pPr lvl="1" eaLnBrk="1" hangingPunct="1"/>
            <a:r>
              <a:rPr lang="en-US" altLang="zh-CN" dirty="0"/>
              <a:t> problem formulation</a:t>
            </a:r>
          </a:p>
          <a:p>
            <a:pPr lvl="1" eaLnBrk="1" hangingPunct="1"/>
            <a:r>
              <a:rPr lang="en-US" altLang="zh-CN" dirty="0"/>
              <a:t> identification of key technical issues</a:t>
            </a:r>
          </a:p>
          <a:p>
            <a:pPr lvl="1" eaLnBrk="1" hangingPunct="1"/>
            <a:r>
              <a:rPr lang="en-US" altLang="zh-CN" dirty="0"/>
              <a:t> algorithm presentation</a:t>
            </a:r>
          </a:p>
          <a:p>
            <a:pPr lvl="1" eaLnBrk="1" hangingPunct="1"/>
            <a:r>
              <a:rPr lang="en-US" altLang="zh-CN" dirty="0"/>
              <a:t> system level design and implementation</a:t>
            </a:r>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24</a:t>
            </a:fld>
            <a:endParaRPr lang="zh-CN" altLang="en-US"/>
          </a:p>
        </p:txBody>
      </p:sp>
    </p:spTree>
    <p:extLst>
      <p:ext uri="{BB962C8B-B14F-4D97-AF65-F5344CB8AC3E}">
        <p14:creationId xmlns:p14="http://schemas.microsoft.com/office/powerpoint/2010/main" val="566324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eaLnBrk="1" hangingPunct="1"/>
            <a:r>
              <a:rPr lang="en-US" altLang="zh-CN">
                <a:effectLst/>
              </a:rPr>
              <a:t>Why study DDB</a:t>
            </a:r>
          </a:p>
        </p:txBody>
      </p:sp>
      <p:sp>
        <p:nvSpPr>
          <p:cNvPr id="33795" name="Rectangle 3"/>
          <p:cNvSpPr>
            <a:spLocks noGrp="1"/>
          </p:cNvSpPr>
          <p:nvPr>
            <p:ph type="body" idx="1"/>
          </p:nvPr>
        </p:nvSpPr>
        <p:spPr/>
        <p:txBody>
          <a:bodyPr/>
          <a:lstStyle/>
          <a:p>
            <a:pPr eaLnBrk="1" hangingPunct="1"/>
            <a:r>
              <a:rPr lang="en-US" altLang="zh-CN" dirty="0" smtClean="0"/>
              <a:t>Reason</a:t>
            </a:r>
            <a:r>
              <a:rPr lang="zh-CN" altLang="en-US" dirty="0" smtClean="0"/>
              <a:t> </a:t>
            </a:r>
            <a:r>
              <a:rPr lang="en-US" altLang="zh-CN" dirty="0" smtClean="0"/>
              <a:t>1:</a:t>
            </a:r>
            <a:r>
              <a:rPr lang="zh-CN" altLang="en-US" dirty="0" smtClean="0"/>
              <a:t> </a:t>
            </a:r>
            <a:r>
              <a:rPr lang="en-US" altLang="zh-CN" dirty="0" smtClean="0"/>
              <a:t>The </a:t>
            </a:r>
            <a:r>
              <a:rPr lang="en-US" altLang="zh-CN" dirty="0">
                <a:solidFill>
                  <a:srgbClr val="FF0000"/>
                </a:solidFill>
              </a:rPr>
              <a:t>fundamental principles</a:t>
            </a:r>
            <a:r>
              <a:rPr lang="en-US" altLang="zh-CN" dirty="0"/>
              <a:t> for </a:t>
            </a:r>
            <a:r>
              <a:rPr lang="en-US" altLang="zh-CN" dirty="0" smtClean="0"/>
              <a:t>parallel</a:t>
            </a:r>
            <a:r>
              <a:rPr lang="zh-CN" altLang="en-US" dirty="0" smtClean="0"/>
              <a:t> </a:t>
            </a:r>
            <a:r>
              <a:rPr lang="en-US" altLang="zh-CN" dirty="0" smtClean="0"/>
              <a:t>&amp;</a:t>
            </a:r>
            <a:r>
              <a:rPr lang="zh-CN" altLang="en-US" dirty="0" smtClean="0"/>
              <a:t> </a:t>
            </a:r>
            <a:r>
              <a:rPr lang="en-US" altLang="zh-CN" dirty="0" smtClean="0"/>
              <a:t>distributed data</a:t>
            </a:r>
            <a:r>
              <a:rPr lang="zh-CN" altLang="en-US" dirty="0" smtClean="0"/>
              <a:t> </a:t>
            </a:r>
            <a:r>
              <a:rPr lang="en-US" altLang="zh-CN" dirty="0" smtClean="0"/>
              <a:t>processing</a:t>
            </a:r>
            <a:endParaRPr lang="en-US" altLang="zh-CN" dirty="0"/>
          </a:p>
          <a:p>
            <a:pPr eaLnBrk="1" hangingPunct="1"/>
            <a:r>
              <a:rPr lang="en-US" altLang="zh-CN" dirty="0" smtClean="0"/>
              <a:t>Reason</a:t>
            </a:r>
            <a:r>
              <a:rPr lang="zh-CN" altLang="en-US" dirty="0" smtClean="0"/>
              <a:t> </a:t>
            </a:r>
            <a:r>
              <a:rPr lang="en-US" altLang="zh-CN" dirty="0" smtClean="0"/>
              <a:t>2: </a:t>
            </a:r>
            <a:r>
              <a:rPr lang="en-US" altLang="zh-CN" dirty="0">
                <a:solidFill>
                  <a:srgbClr val="FF0000"/>
                </a:solidFill>
              </a:rPr>
              <a:t>Scientific </a:t>
            </a:r>
            <a:r>
              <a:rPr lang="en-US" altLang="zh-CN" dirty="0" smtClean="0">
                <a:solidFill>
                  <a:srgbClr val="FF0000"/>
                </a:solidFill>
              </a:rPr>
              <a:t>training</a:t>
            </a:r>
          </a:p>
          <a:p>
            <a:pPr eaLnBrk="1" hangingPunct="1"/>
            <a:r>
              <a:rPr lang="en-US" altLang="zh-CN" dirty="0" smtClean="0"/>
              <a:t>Reason</a:t>
            </a:r>
            <a:r>
              <a:rPr lang="zh-CN" altLang="en-US" dirty="0" smtClean="0"/>
              <a:t> </a:t>
            </a:r>
            <a:r>
              <a:rPr lang="en-US" altLang="zh-CN" dirty="0" smtClean="0"/>
              <a:t>3:</a:t>
            </a:r>
            <a:r>
              <a:rPr lang="zh-CN" altLang="en-US" dirty="0" smtClean="0"/>
              <a:t> </a:t>
            </a:r>
            <a:r>
              <a:rPr lang="en-US" altLang="zh-CN" dirty="0" smtClean="0">
                <a:solidFill>
                  <a:srgbClr val="FF0000"/>
                </a:solidFill>
              </a:rPr>
              <a:t>Hands-on</a:t>
            </a:r>
            <a:r>
              <a:rPr lang="zh-CN" altLang="en-US" dirty="0" smtClean="0">
                <a:solidFill>
                  <a:srgbClr val="FF0000"/>
                </a:solidFill>
              </a:rPr>
              <a:t> </a:t>
            </a:r>
            <a:r>
              <a:rPr lang="en-US" altLang="zh-CN" dirty="0" smtClean="0">
                <a:solidFill>
                  <a:srgbClr val="FF0000"/>
                </a:solidFill>
              </a:rPr>
              <a:t>practice</a:t>
            </a:r>
            <a:r>
              <a:rPr lang="zh-CN" altLang="en-US" dirty="0" smtClean="0"/>
              <a:t> </a:t>
            </a:r>
            <a:r>
              <a:rPr lang="en-US" altLang="zh-CN" dirty="0" smtClean="0"/>
              <a:t>on</a:t>
            </a:r>
          </a:p>
          <a:p>
            <a:pPr lvl="1" eaLnBrk="1" hangingPunct="1"/>
            <a:r>
              <a:rPr lang="en-US" altLang="zh-CN" dirty="0" smtClean="0"/>
              <a:t>Building</a:t>
            </a:r>
            <a:r>
              <a:rPr lang="zh-CN" altLang="en-US" dirty="0" smtClean="0"/>
              <a:t> </a:t>
            </a:r>
            <a:r>
              <a:rPr lang="en-US" altLang="zh-CN" dirty="0" smtClean="0"/>
              <a:t>a</a:t>
            </a:r>
            <a:r>
              <a:rPr lang="zh-CN" altLang="en-US" dirty="0" smtClean="0"/>
              <a:t> </a:t>
            </a:r>
            <a:r>
              <a:rPr lang="en-US" altLang="zh-CN" dirty="0" smtClean="0"/>
              <a:t>tiny</a:t>
            </a:r>
            <a:r>
              <a:rPr lang="zh-CN" altLang="en-US" dirty="0" smtClean="0"/>
              <a:t> </a:t>
            </a:r>
            <a:r>
              <a:rPr lang="en-US" altLang="zh-CN" dirty="0" smtClean="0"/>
              <a:t>DDBMS</a:t>
            </a:r>
            <a:r>
              <a:rPr lang="zh-CN" altLang="en-US" dirty="0" smtClean="0"/>
              <a:t> </a:t>
            </a:r>
            <a:r>
              <a:rPr lang="en-US" altLang="zh-CN" dirty="0" smtClean="0"/>
              <a:t>system</a:t>
            </a:r>
          </a:p>
          <a:p>
            <a:pPr lvl="1" eaLnBrk="1" hangingPunct="1"/>
            <a:r>
              <a:rPr lang="en-US" altLang="zh-CN" dirty="0" smtClean="0"/>
              <a:t>Playing</a:t>
            </a:r>
            <a:r>
              <a:rPr lang="zh-CN" altLang="en-US" dirty="0" smtClean="0"/>
              <a:t> </a:t>
            </a:r>
            <a:r>
              <a:rPr lang="en-US" altLang="zh-CN" dirty="0" smtClean="0"/>
              <a:t>with</a:t>
            </a:r>
            <a:r>
              <a:rPr lang="zh-CN" altLang="en-US" dirty="0" smtClean="0"/>
              <a:t> </a:t>
            </a:r>
            <a:r>
              <a:rPr lang="en-US" altLang="zh-CN" dirty="0" smtClean="0"/>
              <a:t>TDSQL</a:t>
            </a:r>
            <a:endParaRPr lang="en-US" altLang="zh-CN" dirty="0"/>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25</a:t>
            </a:fld>
            <a:endParaRPr lang="zh-CN" altLang="en-US"/>
          </a:p>
        </p:txBody>
      </p:sp>
    </p:spTree>
    <p:extLst>
      <p:ext uri="{BB962C8B-B14F-4D97-AF65-F5344CB8AC3E}">
        <p14:creationId xmlns:p14="http://schemas.microsoft.com/office/powerpoint/2010/main" val="2274712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往届学生</a:t>
            </a:r>
            <a:r>
              <a:rPr lang="zh-CN" altLang="en-US" dirty="0" smtClean="0"/>
              <a:t>反馈</a:t>
            </a:r>
            <a:r>
              <a:rPr lang="en-US" altLang="zh-CN" dirty="0" smtClean="0"/>
              <a:t>……</a:t>
            </a:r>
            <a:endParaRPr lang="en-US" dirty="0"/>
          </a:p>
        </p:txBody>
      </p:sp>
      <p:sp>
        <p:nvSpPr>
          <p:cNvPr id="3" name="Content Placeholder 2"/>
          <p:cNvSpPr>
            <a:spLocks noGrp="1"/>
          </p:cNvSpPr>
          <p:nvPr>
            <p:ph idx="1"/>
          </p:nvPr>
        </p:nvSpPr>
        <p:spPr/>
        <p:txBody>
          <a:bodyPr/>
          <a:lstStyle/>
          <a:p>
            <a:r>
              <a:rPr lang="zh-CN" altLang="en-US" dirty="0" smtClean="0"/>
              <a:t>都觉得有难度</a:t>
            </a:r>
            <a:r>
              <a:rPr lang="en-US" altLang="zh-CN" dirty="0" smtClean="0"/>
              <a:t>……</a:t>
            </a:r>
          </a:p>
          <a:p>
            <a:pPr lvl="1"/>
            <a:r>
              <a:rPr lang="zh-CN" altLang="en-US" dirty="0">
                <a:latin typeface="Kaiti TC" charset="-120"/>
                <a:ea typeface="Kaiti TC" charset="-120"/>
                <a:cs typeface="Kaiti TC" charset="-120"/>
              </a:rPr>
              <a:t>在编码的过程中遇到了许许多多的</a:t>
            </a:r>
            <a:r>
              <a:rPr lang="zh-CN" altLang="en-US" dirty="0" smtClean="0">
                <a:latin typeface="Kaiti TC" charset="-120"/>
                <a:ea typeface="Kaiti TC" charset="-120"/>
                <a:cs typeface="Kaiti TC" charset="-120"/>
              </a:rPr>
              <a:t>问题</a:t>
            </a:r>
            <a:endParaRPr lang="en-US" altLang="zh-CN" dirty="0" smtClean="0">
              <a:latin typeface="Kaiti TC" charset="-120"/>
              <a:ea typeface="Kaiti TC" charset="-120"/>
              <a:cs typeface="Kaiti TC" charset="-120"/>
            </a:endParaRPr>
          </a:p>
          <a:p>
            <a:pPr lvl="1"/>
            <a:r>
              <a:rPr lang="zh-CN" altLang="en-US" dirty="0">
                <a:latin typeface="Kaiti TC" charset="-120"/>
                <a:ea typeface="Kaiti TC" charset="-120"/>
                <a:cs typeface="Kaiti TC" charset="-120"/>
              </a:rPr>
              <a:t>项目伊始，我就预料到工作量可能比较</a:t>
            </a:r>
            <a:r>
              <a:rPr lang="zh-CN" altLang="en-US" dirty="0" smtClean="0">
                <a:latin typeface="Kaiti TC" charset="-120"/>
                <a:ea typeface="Kaiti TC" charset="-120"/>
                <a:cs typeface="Kaiti TC" charset="-120"/>
              </a:rPr>
              <a:t>大</a:t>
            </a:r>
            <a:endParaRPr lang="en-US" altLang="zh-CN" dirty="0" smtClean="0">
              <a:latin typeface="Kaiti TC" charset="-120"/>
              <a:ea typeface="Kaiti TC" charset="-120"/>
              <a:cs typeface="Kaiti TC" charset="-120"/>
            </a:endParaRPr>
          </a:p>
          <a:p>
            <a:pPr lvl="1"/>
            <a:r>
              <a:rPr lang="zh-CN" altLang="en-US" dirty="0">
                <a:latin typeface="Kaiti TC" charset="-120"/>
                <a:ea typeface="Kaiti TC" charset="-120"/>
                <a:cs typeface="Kaiti TC" charset="-120"/>
              </a:rPr>
              <a:t>我会记住 </a:t>
            </a:r>
            <a:r>
              <a:rPr lang="en-US" altLang="zh-CN" dirty="0">
                <a:latin typeface="Kaiti TC" charset="-120"/>
                <a:ea typeface="Kaiti TC" charset="-120"/>
                <a:cs typeface="Kaiti TC" charset="-120"/>
              </a:rPr>
              <a:t>12.30 </a:t>
            </a:r>
            <a:r>
              <a:rPr lang="zh-CN" altLang="en-US" dirty="0">
                <a:latin typeface="Kaiti TC" charset="-120"/>
                <a:ea typeface="Kaiti TC" charset="-120"/>
                <a:cs typeface="Kaiti TC" charset="-120"/>
              </a:rPr>
              <a:t>午夜阳光地带编程的</a:t>
            </a:r>
            <a:endParaRPr lang="en-US" altLang="zh-CN" dirty="0" smtClean="0">
              <a:latin typeface="Kaiti TC" charset="-120"/>
              <a:ea typeface="Kaiti TC" charset="-120"/>
              <a:cs typeface="Kaiti TC" charset="-120"/>
            </a:endParaRPr>
          </a:p>
          <a:p>
            <a:pPr lvl="1"/>
            <a:r>
              <a:rPr lang="zh-CN" altLang="en-US" dirty="0">
                <a:latin typeface="Kaiti TC" charset="-120"/>
                <a:ea typeface="Kaiti TC" charset="-120"/>
                <a:cs typeface="Kaiti TC" charset="-120"/>
              </a:rPr>
              <a:t>当自己三步一</a:t>
            </a:r>
            <a:r>
              <a:rPr lang="en-US" altLang="zh-CN" dirty="0">
                <a:latin typeface="Kaiti TC" charset="-120"/>
                <a:ea typeface="Kaiti TC" charset="-120"/>
                <a:cs typeface="Kaiti TC" charset="-120"/>
              </a:rPr>
              <a:t>Bug</a:t>
            </a:r>
            <a:r>
              <a:rPr lang="zh-CN" altLang="en-US" dirty="0">
                <a:latin typeface="Kaiti TC" charset="-120"/>
                <a:ea typeface="Kaiti TC" charset="-120"/>
                <a:cs typeface="Kaiti TC" charset="-120"/>
              </a:rPr>
              <a:t>，每天</a:t>
            </a:r>
            <a:r>
              <a:rPr lang="en-US" altLang="zh-CN" dirty="0">
                <a:latin typeface="Kaiti TC" charset="-120"/>
                <a:ea typeface="Kaiti TC" charset="-120"/>
                <a:cs typeface="Kaiti TC" charset="-120"/>
              </a:rPr>
              <a:t>Debug</a:t>
            </a:r>
            <a:r>
              <a:rPr lang="zh-CN" altLang="en-US" dirty="0">
                <a:latin typeface="Kaiti TC" charset="-120"/>
                <a:ea typeface="Kaiti TC" charset="-120"/>
                <a:cs typeface="Kaiti TC" charset="-120"/>
              </a:rPr>
              <a:t>想要放弃的时候，发现已经写了这么 多，征服它的愿望越来越强烈，还好最后坚持下来了</a:t>
            </a:r>
            <a:endParaRPr lang="en-US" altLang="zh-CN" dirty="0" smtClean="0">
              <a:latin typeface="Kaiti TC" charset="-120"/>
              <a:ea typeface="Kaiti TC" charset="-120"/>
              <a:cs typeface="Kaiti TC" charset="-120"/>
            </a:endParaRPr>
          </a:p>
          <a:p>
            <a:pPr lvl="1"/>
            <a:r>
              <a:rPr lang="zh-CN" altLang="en-US" dirty="0" smtClean="0">
                <a:latin typeface="Kaiti TC" charset="-120"/>
                <a:ea typeface="Kaiti TC" charset="-120"/>
                <a:cs typeface="Kaiti TC" charset="-120"/>
              </a:rPr>
              <a:t>这门课</a:t>
            </a:r>
            <a:r>
              <a:rPr lang="zh-CN" altLang="en-US" dirty="0">
                <a:latin typeface="Kaiti TC" charset="-120"/>
                <a:ea typeface="Kaiti TC" charset="-120"/>
                <a:cs typeface="Kaiti TC" charset="-120"/>
              </a:rPr>
              <a:t>真是一点也</a:t>
            </a:r>
            <a:r>
              <a:rPr lang="zh-CN" altLang="en-US" dirty="0" smtClean="0">
                <a:latin typeface="Kaiti TC" charset="-120"/>
                <a:ea typeface="Kaiti TC" charset="-120"/>
                <a:cs typeface="Kaiti TC" charset="-120"/>
              </a:rPr>
              <a:t>不“水”</a:t>
            </a:r>
            <a:endParaRPr lang="en-US" altLang="zh-CN" dirty="0" smtClean="0">
              <a:latin typeface="Kaiti TC" charset="-120"/>
              <a:ea typeface="Kaiti TC" charset="-120"/>
              <a:cs typeface="Kaiti TC" charset="-120"/>
            </a:endParaRPr>
          </a:p>
          <a:p>
            <a:pPr lvl="1"/>
            <a:r>
              <a:rPr lang="zh-CN" altLang="en-US" dirty="0">
                <a:latin typeface="Kaiti TC" charset="-120"/>
                <a:ea typeface="Kaiti TC" charset="-120"/>
                <a:cs typeface="Kaiti TC" charset="-120"/>
              </a:rPr>
              <a:t>这门课收获颇丰，之前没写过这么多 </a:t>
            </a:r>
            <a:r>
              <a:rPr lang="en-US" altLang="zh-CN" dirty="0" err="1">
                <a:latin typeface="Kaiti TC" charset="-120"/>
                <a:ea typeface="Kaiti TC" charset="-120"/>
                <a:cs typeface="Kaiti TC" charset="-120"/>
              </a:rPr>
              <a:t>c++</a:t>
            </a:r>
            <a:r>
              <a:rPr lang="zh-CN" altLang="en-US" dirty="0">
                <a:latin typeface="Kaiti TC" charset="-120"/>
                <a:ea typeface="Kaiti TC" charset="-120"/>
                <a:cs typeface="Kaiti TC" charset="-120"/>
              </a:rPr>
              <a:t>代码，这一次得到了充分的锻炼。</a:t>
            </a:r>
            <a:endParaRPr lang="en-US" altLang="zh-CN" dirty="0" smtClean="0">
              <a:latin typeface="Kaiti TC" charset="-120"/>
              <a:ea typeface="Kaiti TC" charset="-120"/>
              <a:cs typeface="Kaiti TC" charset="-120"/>
            </a:endParaRP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26</a:t>
            </a:fld>
            <a:endParaRPr lang="zh-CN" altLang="en-US"/>
          </a:p>
        </p:txBody>
      </p:sp>
    </p:spTree>
    <p:extLst>
      <p:ext uri="{BB962C8B-B14F-4D97-AF65-F5344CB8AC3E}">
        <p14:creationId xmlns:p14="http://schemas.microsoft.com/office/powerpoint/2010/main" val="283870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往届学生反馈</a:t>
            </a:r>
            <a:r>
              <a:rPr lang="en-US" altLang="zh-CN" dirty="0" smtClean="0"/>
              <a:t>……</a:t>
            </a:r>
            <a:endParaRPr lang="en-US" dirty="0"/>
          </a:p>
        </p:txBody>
      </p:sp>
      <p:sp>
        <p:nvSpPr>
          <p:cNvPr id="3" name="Content Placeholder 2"/>
          <p:cNvSpPr>
            <a:spLocks noGrp="1"/>
          </p:cNvSpPr>
          <p:nvPr>
            <p:ph idx="1"/>
          </p:nvPr>
        </p:nvSpPr>
        <p:spPr/>
        <p:txBody>
          <a:bodyPr/>
          <a:lstStyle/>
          <a:p>
            <a:r>
              <a:rPr lang="zh-CN" altLang="en-US" dirty="0" smtClean="0"/>
              <a:t>但都觉得收获很大！</a:t>
            </a:r>
            <a:endParaRPr lang="en-US" altLang="zh-CN" dirty="0" smtClean="0"/>
          </a:p>
          <a:p>
            <a:pPr lvl="1"/>
            <a:r>
              <a:rPr lang="zh-CN" altLang="en-US" sz="2400" dirty="0">
                <a:latin typeface="Kaiti TC" charset="-120"/>
                <a:ea typeface="Kaiti TC" charset="-120"/>
                <a:cs typeface="Kaiti TC" charset="-120"/>
              </a:rPr>
              <a:t>我在这门课学习了分布式系统的知识、提升了</a:t>
            </a:r>
            <a:r>
              <a:rPr lang="en-US" altLang="zh-CN" sz="2400" dirty="0">
                <a:latin typeface="Kaiti TC" charset="-120"/>
                <a:ea typeface="Kaiti TC" charset="-120"/>
                <a:cs typeface="Kaiti TC" charset="-120"/>
              </a:rPr>
              <a:t>coding</a:t>
            </a:r>
            <a:r>
              <a:rPr lang="zh-CN" altLang="en-US" sz="2400" dirty="0">
                <a:latin typeface="Kaiti TC" charset="-120"/>
                <a:ea typeface="Kaiti TC" charset="-120"/>
                <a:cs typeface="Kaiti TC" charset="-120"/>
              </a:rPr>
              <a:t>能力、锻炼了团队合 作的</a:t>
            </a:r>
            <a:r>
              <a:rPr lang="zh-CN" altLang="en-US" sz="2400" dirty="0" smtClean="0">
                <a:latin typeface="Kaiti TC" charset="-120"/>
                <a:ea typeface="Kaiti TC" charset="-120"/>
                <a:cs typeface="Kaiti TC" charset="-120"/>
              </a:rPr>
              <a:t>能力</a:t>
            </a:r>
            <a:endParaRPr lang="en-US" altLang="zh-CN" sz="2400" dirty="0" smtClean="0">
              <a:latin typeface="Kaiti TC" charset="-120"/>
              <a:ea typeface="Kaiti TC" charset="-120"/>
              <a:cs typeface="Kaiti TC" charset="-120"/>
            </a:endParaRPr>
          </a:p>
          <a:p>
            <a:pPr lvl="1"/>
            <a:r>
              <a:rPr lang="zh-CN" altLang="en-US" sz="2400" dirty="0">
                <a:latin typeface="Kaiti TC" charset="-120"/>
                <a:ea typeface="Kaiti TC" charset="-120"/>
                <a:cs typeface="Kaiti TC" charset="-120"/>
              </a:rPr>
              <a:t>在本次大作业中有许多收获：明白了数据结构对于整个系统实现的</a:t>
            </a:r>
            <a:r>
              <a:rPr lang="zh-CN" altLang="en-US" sz="2400" dirty="0" smtClean="0">
                <a:latin typeface="Kaiti TC" charset="-120"/>
                <a:ea typeface="Kaiti TC" charset="-120"/>
                <a:cs typeface="Kaiti TC" charset="-120"/>
              </a:rPr>
              <a:t>重要性</a:t>
            </a:r>
            <a:r>
              <a:rPr lang="en-US" altLang="zh-CN" sz="2400" dirty="0" smtClean="0">
                <a:latin typeface="Kaiti TC" charset="-120"/>
                <a:ea typeface="Kaiti TC" charset="-120"/>
                <a:cs typeface="Kaiti TC" charset="-120"/>
              </a:rPr>
              <a:t>……</a:t>
            </a:r>
            <a:r>
              <a:rPr lang="zh-CN" altLang="en-US" sz="2400" dirty="0" smtClean="0">
                <a:latin typeface="Kaiti TC" charset="-120"/>
                <a:ea typeface="Kaiti TC" charset="-120"/>
                <a:cs typeface="Kaiti TC" charset="-120"/>
              </a:rPr>
              <a:t>其次</a:t>
            </a:r>
            <a:r>
              <a:rPr lang="zh-CN" altLang="en-US" sz="2400" dirty="0">
                <a:latin typeface="Kaiti TC" charset="-120"/>
                <a:ea typeface="Kaiti TC" charset="-120"/>
                <a:cs typeface="Kaiti TC" charset="-120"/>
              </a:rPr>
              <a:t>，任务的切割也非常重 </a:t>
            </a:r>
            <a:r>
              <a:rPr lang="zh-CN" altLang="en-US" sz="2400" dirty="0" smtClean="0">
                <a:latin typeface="Kaiti TC" charset="-120"/>
                <a:ea typeface="Kaiti TC" charset="-120"/>
                <a:cs typeface="Kaiti TC" charset="-120"/>
              </a:rPr>
              <a:t>要。</a:t>
            </a:r>
            <a:endParaRPr lang="en-US" altLang="zh-CN" sz="2400" dirty="0" smtClean="0">
              <a:latin typeface="Kaiti TC" charset="-120"/>
              <a:ea typeface="Kaiti TC" charset="-120"/>
              <a:cs typeface="Kaiti TC" charset="-120"/>
            </a:endParaRPr>
          </a:p>
          <a:p>
            <a:pPr lvl="1"/>
            <a:r>
              <a:rPr lang="zh-CN" altLang="en-US" sz="2400" dirty="0" smtClean="0">
                <a:latin typeface="Kaiti TC" charset="-120"/>
                <a:ea typeface="Kaiti TC" charset="-120"/>
                <a:cs typeface="Kaiti TC" charset="-120"/>
              </a:rPr>
              <a:t>这</a:t>
            </a:r>
            <a:r>
              <a:rPr lang="zh-CN" altLang="en-US" sz="2400" dirty="0">
                <a:latin typeface="Kaiti TC" charset="-120"/>
                <a:ea typeface="Kaiti TC" charset="-120"/>
                <a:cs typeface="Kaiti TC" charset="-120"/>
              </a:rPr>
              <a:t>门课真的满满干货，上的很值得，大作业做的也很值得，原来 我真的可以学计算机耶</a:t>
            </a:r>
            <a:r>
              <a:rPr lang="en-US" altLang="zh-CN" sz="2400" dirty="0" smtClean="0">
                <a:latin typeface="Kaiti TC" charset="-120"/>
                <a:ea typeface="Kaiti TC" charset="-120"/>
                <a:cs typeface="Kaiti TC" charset="-120"/>
              </a:rPr>
              <a:t>!</a:t>
            </a:r>
          </a:p>
          <a:p>
            <a:pPr lvl="1"/>
            <a:r>
              <a:rPr lang="zh-CN" altLang="en-US" sz="2400" dirty="0">
                <a:latin typeface="Kaiti TC" charset="-120"/>
                <a:ea typeface="Kaiti TC" charset="-120"/>
                <a:cs typeface="Kaiti TC" charset="-120"/>
              </a:rPr>
              <a:t>感谢范老师，他讲课超棒</a:t>
            </a:r>
            <a:r>
              <a:rPr lang="en-US" altLang="zh-CN" sz="2400" dirty="0">
                <a:latin typeface="Kaiti TC" charset="-120"/>
                <a:ea typeface="Kaiti TC" charset="-120"/>
                <a:cs typeface="Kaiti TC" charset="-120"/>
              </a:rPr>
              <a:t>!</a:t>
            </a:r>
            <a:r>
              <a:rPr lang="zh-CN" altLang="en-US" sz="2400" dirty="0">
                <a:latin typeface="Kaiti TC" charset="-120"/>
                <a:ea typeface="Kaiti TC" charset="-120"/>
                <a:cs typeface="Kaiti TC" charset="-120"/>
              </a:rPr>
              <a:t>这门课很硬，</a:t>
            </a:r>
            <a:r>
              <a:rPr lang="zh-CN" altLang="en-US" sz="2400" dirty="0" smtClean="0">
                <a:latin typeface="Kaiti TC" charset="-120"/>
                <a:ea typeface="Kaiti TC" charset="-120"/>
                <a:cs typeface="Kaiti TC" charset="-120"/>
              </a:rPr>
              <a:t>收获很</a:t>
            </a:r>
            <a:r>
              <a:rPr lang="zh-CN" altLang="en-US" sz="2400" dirty="0">
                <a:latin typeface="Kaiti TC" charset="-120"/>
                <a:ea typeface="Kaiti TC" charset="-120"/>
                <a:cs typeface="Kaiti TC" charset="-120"/>
              </a:rPr>
              <a:t>大</a:t>
            </a:r>
            <a:endParaRPr lang="en-US" altLang="zh-CN" sz="2400" dirty="0" smtClean="0">
              <a:latin typeface="Kaiti TC" charset="-120"/>
              <a:ea typeface="Kaiti TC" charset="-120"/>
              <a:cs typeface="Kaiti TC" charset="-120"/>
            </a:endParaRPr>
          </a:p>
          <a:p>
            <a:pPr lvl="1"/>
            <a:r>
              <a:rPr lang="zh-CN" altLang="en-US" sz="2400" dirty="0">
                <a:latin typeface="Kaiti TC" charset="-120"/>
                <a:ea typeface="Kaiti TC" charset="-120"/>
                <a:cs typeface="Kaiti TC" charset="-120"/>
              </a:rPr>
              <a:t>总结一下，选这门课，值</a:t>
            </a:r>
            <a:r>
              <a:rPr lang="zh-CN" altLang="en-US" sz="2400" dirty="0" smtClean="0">
                <a:latin typeface="Kaiti TC" charset="-120"/>
                <a:ea typeface="Kaiti TC" charset="-120"/>
                <a:cs typeface="Kaiti TC" charset="-120"/>
              </a:rPr>
              <a:t>。</a:t>
            </a:r>
            <a:endParaRPr lang="en-US" altLang="zh-CN" sz="2400" dirty="0" smtClean="0">
              <a:latin typeface="Kaiti TC" charset="-120"/>
              <a:ea typeface="Kaiti TC" charset="-120"/>
              <a:cs typeface="Kaiti TC" charset="-120"/>
            </a:endParaRPr>
          </a:p>
          <a:p>
            <a:pPr lvl="1"/>
            <a:r>
              <a:rPr lang="zh-CN" altLang="en-US" sz="2400" dirty="0">
                <a:latin typeface="Kaiti TC" charset="-120"/>
                <a:ea typeface="Kaiti TC" charset="-120"/>
                <a:cs typeface="Kaiti TC" charset="-120"/>
              </a:rPr>
              <a:t>我的收获是，遇事不要慌，离开座位，去喝点热水比什么都管用。</a:t>
            </a:r>
            <a:endParaRPr lang="en-US" altLang="zh-CN" sz="2400" dirty="0">
              <a:latin typeface="Kaiti TC" charset="-120"/>
              <a:ea typeface="Kaiti TC" charset="-120"/>
              <a:cs typeface="Kaiti TC" charset="-120"/>
            </a:endParaRP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27</a:t>
            </a:fld>
            <a:endParaRPr lang="zh-CN" altLang="en-US"/>
          </a:p>
        </p:txBody>
      </p:sp>
    </p:spTree>
    <p:extLst>
      <p:ext uri="{BB962C8B-B14F-4D97-AF65-F5344CB8AC3E}">
        <p14:creationId xmlns:p14="http://schemas.microsoft.com/office/powerpoint/2010/main" val="1449187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E2EEFD2-B431-B746-BAE1-7C64FFADF28C}" type="slidenum">
              <a:rPr lang="zh-CN" altLang="en-US">
                <a:solidFill>
                  <a:srgbClr val="B4B1A0"/>
                </a:solidFill>
                <a:latin typeface="Gill Sans MT" charset="0"/>
                <a:ea typeface="华文中宋" charset="-122"/>
              </a:rPr>
              <a:pPr eaLnBrk="1" hangingPunct="1"/>
              <a:t>28</a:t>
            </a:fld>
            <a:endParaRPr lang="zh-CN" altLang="en-US">
              <a:solidFill>
                <a:srgbClr val="B4B1A0"/>
              </a:solidFill>
              <a:latin typeface="Gill Sans MT" charset="0"/>
              <a:ea typeface="华文中宋" charset="-122"/>
            </a:endParaRPr>
          </a:p>
        </p:txBody>
      </p:sp>
      <p:sp>
        <p:nvSpPr>
          <p:cNvPr id="7" name="Title 1"/>
          <p:cNvSpPr txBox="1">
            <a:spLocks/>
          </p:cNvSpPr>
          <p:nvPr/>
        </p:nvSpPr>
        <p:spPr>
          <a:xfrm>
            <a:off x="1285875" y="2500313"/>
            <a:ext cx="7407275" cy="1471612"/>
          </a:xfrm>
          <a:prstGeom prst="rect">
            <a:avLst/>
          </a:prstGeom>
        </p:spPr>
        <p:txBody>
          <a:bodyPr anchor="ctr"/>
          <a:lstStyle/>
          <a:p>
            <a:pPr fontAlgn="auto">
              <a:spcAft>
                <a:spcPts val="0"/>
              </a:spcAft>
              <a:defRPr/>
            </a:pPr>
            <a:r>
              <a:rPr lang="en-US" altLang="zh-CN" sz="4400" dirty="0">
                <a:solidFill>
                  <a:schemeClr val="tx2">
                    <a:satMod val="130000"/>
                  </a:schemeClr>
                </a:solidFill>
                <a:latin typeface="+mj-lt"/>
                <a:ea typeface="+mj-ea"/>
                <a:cs typeface="+mj-cs"/>
              </a:rPr>
              <a:t>Friendly Reminding Messages from </a:t>
            </a:r>
            <a:r>
              <a:rPr lang="en-US" altLang="zh-CN" sz="4400" dirty="0" smtClean="0">
                <a:solidFill>
                  <a:schemeClr val="tx2">
                    <a:satMod val="130000"/>
                  </a:schemeClr>
                </a:solidFill>
                <a:latin typeface="+mj-lt"/>
                <a:ea typeface="+mj-ea"/>
                <a:cs typeface="+mj-cs"/>
              </a:rPr>
              <a:t>the</a:t>
            </a:r>
            <a:r>
              <a:rPr lang="zh-CN" altLang="en-US" sz="4400" dirty="0" smtClean="0">
                <a:solidFill>
                  <a:schemeClr val="tx2">
                    <a:satMod val="130000"/>
                  </a:schemeClr>
                </a:solidFill>
                <a:latin typeface="+mj-lt"/>
                <a:ea typeface="+mj-ea"/>
                <a:cs typeface="+mj-cs"/>
              </a:rPr>
              <a:t> </a:t>
            </a:r>
            <a:r>
              <a:rPr lang="en-US" altLang="zh-CN" sz="4400" dirty="0" smtClean="0">
                <a:solidFill>
                  <a:schemeClr val="tx2">
                    <a:satMod val="130000"/>
                  </a:schemeClr>
                </a:solidFill>
                <a:latin typeface="+mj-lt"/>
                <a:ea typeface="+mj-ea"/>
                <a:cs typeface="+mj-cs"/>
              </a:rPr>
              <a:t>Instructor</a:t>
            </a:r>
            <a:endParaRPr lang="en-US" altLang="zh-CN" sz="4400" dirty="0">
              <a:solidFill>
                <a:schemeClr val="tx2">
                  <a:satMod val="130000"/>
                </a:schemeClr>
              </a:solidFill>
              <a:latin typeface="+mj-lt"/>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eaLnBrk="1" hangingPunct="1"/>
            <a:r>
              <a:rPr lang="zh-CN" altLang="en-US" dirty="0" smtClean="0">
                <a:effectLst/>
              </a:rPr>
              <a:t>课程设计中</a:t>
            </a:r>
            <a:r>
              <a:rPr lang="zh-CN" altLang="en-US" dirty="0">
                <a:effectLst/>
              </a:rPr>
              <a:t>应注意的问题</a:t>
            </a:r>
          </a:p>
        </p:txBody>
      </p:sp>
      <p:sp>
        <p:nvSpPr>
          <p:cNvPr id="26627" name="Rectangle 3"/>
          <p:cNvSpPr>
            <a:spLocks noGrp="1"/>
          </p:cNvSpPr>
          <p:nvPr>
            <p:ph type="body" idx="1"/>
          </p:nvPr>
        </p:nvSpPr>
        <p:spPr/>
        <p:txBody>
          <a:bodyPr/>
          <a:lstStyle/>
          <a:p>
            <a:pPr marL="609600" indent="-609600" eaLnBrk="1" hangingPunct="1">
              <a:buFontTx/>
              <a:buAutoNum type="arabicPeriod"/>
            </a:pPr>
            <a:r>
              <a:rPr lang="zh-CN" altLang="en-US"/>
              <a:t>选课太多，疲于奔命，无暇顾忌</a:t>
            </a:r>
          </a:p>
          <a:p>
            <a:pPr marL="609600" indent="-609600" eaLnBrk="1" hangingPunct="1">
              <a:buFontTx/>
              <a:buAutoNum type="arabicPeriod"/>
            </a:pPr>
            <a:r>
              <a:rPr lang="zh-CN" altLang="en-US"/>
              <a:t>缺乏总体设计，系统划分不当，随意编程，接口混乱</a:t>
            </a:r>
          </a:p>
          <a:p>
            <a:pPr marL="609600" indent="-609600" eaLnBrk="1" hangingPunct="1">
              <a:buFontTx/>
              <a:buAutoNum type="arabicPeriod"/>
            </a:pPr>
            <a:r>
              <a:rPr lang="zh-CN" altLang="en-US"/>
              <a:t>设计目标很高，实现时想一步到位，指望一次成功</a:t>
            </a:r>
          </a:p>
          <a:p>
            <a:pPr marL="609600" indent="-609600" eaLnBrk="1" hangingPunct="1">
              <a:buFontTx/>
              <a:buAutoNum type="arabicPeriod"/>
            </a:pPr>
            <a:r>
              <a:rPr lang="zh-CN" altLang="en-US"/>
              <a:t>选择开发环境欠考虑</a:t>
            </a:r>
          </a:p>
          <a:p>
            <a:pPr marL="609600" indent="-609600" eaLnBrk="1" hangingPunct="1">
              <a:buFontTx/>
              <a:buAutoNum type="arabicPeriod"/>
            </a:pPr>
            <a:r>
              <a:rPr lang="zh-CN" altLang="en-US"/>
              <a:t>代码管理混乱，难以形成正确版本</a:t>
            </a:r>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29</a:t>
            </a:fld>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2">
                    <a:satMod val="130000"/>
                  </a:schemeClr>
                </a:solidFill>
              </a:rPr>
              <a:t>Teaching</a:t>
            </a:r>
            <a:r>
              <a:rPr lang="zh-CN" altLang="en-US" dirty="0">
                <a:solidFill>
                  <a:schemeClr val="tx2">
                    <a:satMod val="130000"/>
                  </a:schemeClr>
                </a:solidFill>
              </a:rPr>
              <a:t> </a:t>
            </a:r>
            <a:r>
              <a:rPr lang="en-US" altLang="zh-CN" dirty="0">
                <a:solidFill>
                  <a:schemeClr val="tx2">
                    <a:satMod val="130000"/>
                  </a:schemeClr>
                </a:solidFill>
              </a:rPr>
              <a:t>Staff</a:t>
            </a:r>
            <a:endParaRPr lang="en-US" dirty="0"/>
          </a:p>
        </p:txBody>
      </p:sp>
      <p:sp>
        <p:nvSpPr>
          <p:cNvPr id="3" name="Content Placeholder 2"/>
          <p:cNvSpPr>
            <a:spLocks noGrp="1"/>
          </p:cNvSpPr>
          <p:nvPr>
            <p:ph idx="1"/>
          </p:nvPr>
        </p:nvSpPr>
        <p:spPr/>
        <p:txBody>
          <a:bodyPr/>
          <a:lstStyle/>
          <a:p>
            <a:r>
              <a:rPr lang="en-US" altLang="zh-CN" dirty="0" smtClean="0"/>
              <a:t>Teaching Assistant </a:t>
            </a:r>
            <a:r>
              <a:rPr lang="en-US" altLang="zh-CN" dirty="0"/>
              <a:t>:</a:t>
            </a:r>
            <a:r>
              <a:rPr lang="zh-CN" altLang="en-US" dirty="0" smtClean="0"/>
              <a:t> </a:t>
            </a:r>
            <a:endParaRPr lang="en-US" altLang="zh-CN" dirty="0" smtClean="0"/>
          </a:p>
          <a:p>
            <a:pPr lvl="1"/>
            <a:r>
              <a:rPr lang="en-US" altLang="zh-CN" dirty="0" err="1" smtClean="0"/>
              <a:t>Xiaotong</a:t>
            </a:r>
            <a:r>
              <a:rPr lang="zh-CN" altLang="en-US" dirty="0" smtClean="0"/>
              <a:t> </a:t>
            </a:r>
            <a:r>
              <a:rPr lang="en-US" altLang="zh-CN" dirty="0" smtClean="0"/>
              <a:t>Li</a:t>
            </a:r>
            <a:r>
              <a:rPr lang="zh-CN" altLang="en-US" dirty="0" smtClean="0"/>
              <a:t>（李晓桐）</a:t>
            </a:r>
            <a:endParaRPr lang="en-US" altLang="zh-CN" dirty="0" smtClean="0"/>
          </a:p>
          <a:p>
            <a:pPr lvl="1"/>
            <a:r>
              <a:rPr lang="en-US" altLang="zh-CN" dirty="0" smtClean="0"/>
              <a:t>Master</a:t>
            </a:r>
            <a:r>
              <a:rPr lang="zh-CN" altLang="en-US" dirty="0" smtClean="0"/>
              <a:t> </a:t>
            </a:r>
            <a:r>
              <a:rPr lang="en-US" altLang="zh-CN" dirty="0" smtClean="0"/>
              <a:t>Student</a:t>
            </a:r>
          </a:p>
          <a:p>
            <a:pPr lvl="1" eaLnBrk="1" hangingPunct="1"/>
            <a:r>
              <a:rPr lang="en-US" altLang="zh-CN" dirty="0"/>
              <a:t>School of </a:t>
            </a:r>
            <a:r>
              <a:rPr lang="en-US" altLang="zh-CN" dirty="0" smtClean="0"/>
              <a:t>Information</a:t>
            </a:r>
            <a:endParaRPr lang="en-US" altLang="zh-CN" dirty="0"/>
          </a:p>
          <a:p>
            <a:pPr lvl="1" eaLnBrk="1" hangingPunct="1"/>
            <a:r>
              <a:rPr lang="en-US" altLang="zh-CN" dirty="0"/>
              <a:t>Renmin University of </a:t>
            </a:r>
            <a:r>
              <a:rPr lang="en-US" altLang="zh-CN" dirty="0" smtClean="0"/>
              <a:t>China</a:t>
            </a:r>
          </a:p>
          <a:p>
            <a:pPr lvl="1" eaLnBrk="1" hangingPunct="1"/>
            <a:r>
              <a:rPr lang="hr-HR" dirty="0" smtClean="0">
                <a:hlinkClick r:id="rId2"/>
              </a:rPr>
              <a:t>kk15910306736@163.com</a:t>
            </a:r>
            <a:endParaRPr lang="hr-HR" dirty="0" smtClean="0"/>
          </a:p>
          <a:p>
            <a:pPr lvl="1" eaLnBrk="1" hangingPunct="1"/>
            <a:endParaRPr 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3</a:t>
            </a:fld>
            <a:endParaRPr lang="zh-CN"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1220750"/>
            <a:ext cx="2738280" cy="3288370"/>
          </a:xfrm>
          <a:prstGeom prst="rect">
            <a:avLst/>
          </a:prstGeom>
        </p:spPr>
      </p:pic>
    </p:spTree>
    <p:extLst>
      <p:ext uri="{BB962C8B-B14F-4D97-AF65-F5344CB8AC3E}">
        <p14:creationId xmlns:p14="http://schemas.microsoft.com/office/powerpoint/2010/main" val="1417099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pPr eaLnBrk="1" hangingPunct="1"/>
            <a:endParaRPr lang="zh-CN" altLang="en-US">
              <a:effectLst/>
            </a:endParaRPr>
          </a:p>
        </p:txBody>
      </p:sp>
      <p:sp>
        <p:nvSpPr>
          <p:cNvPr id="27651" name="Rectangle 3"/>
          <p:cNvSpPr>
            <a:spLocks noGrp="1"/>
          </p:cNvSpPr>
          <p:nvPr>
            <p:ph type="body" idx="1"/>
          </p:nvPr>
        </p:nvSpPr>
        <p:spPr/>
        <p:txBody>
          <a:bodyPr/>
          <a:lstStyle/>
          <a:p>
            <a:pPr marL="609600" indent="-609600" eaLnBrk="1" hangingPunct="1">
              <a:buClr>
                <a:schemeClr val="tx1"/>
              </a:buClr>
              <a:buFontTx/>
              <a:buAutoNum type="arabicPeriod" startAt="6"/>
            </a:pPr>
            <a:r>
              <a:rPr lang="zh-CN" altLang="en-US" dirty="0"/>
              <a:t>实现时不考虑调试需求（例如反复建立表格，生成数据字典）</a:t>
            </a:r>
          </a:p>
          <a:p>
            <a:pPr marL="609600" indent="-609600" eaLnBrk="1" hangingPunct="1">
              <a:buClr>
                <a:schemeClr val="tx1"/>
              </a:buClr>
              <a:buFontTx/>
              <a:buAutoNum type="arabicPeriod" startAt="6"/>
            </a:pPr>
            <a:r>
              <a:rPr lang="zh-CN" altLang="en-US" dirty="0"/>
              <a:t>匆忙上马，反复折腾</a:t>
            </a:r>
          </a:p>
          <a:p>
            <a:pPr marL="609600" indent="-609600" eaLnBrk="1" hangingPunct="1">
              <a:buClr>
                <a:schemeClr val="tx1"/>
              </a:buClr>
              <a:buFontTx/>
              <a:buAutoNum type="arabicPeriod" startAt="6"/>
            </a:pPr>
            <a:r>
              <a:rPr lang="zh-CN" altLang="en-US" dirty="0"/>
              <a:t>各自为战，缺少交流</a:t>
            </a:r>
          </a:p>
          <a:p>
            <a:pPr marL="609600" indent="-609600" eaLnBrk="1" hangingPunct="1">
              <a:buClr>
                <a:schemeClr val="tx1"/>
              </a:buClr>
              <a:buFontTx/>
              <a:buAutoNum type="arabicPeriod" startAt="6"/>
            </a:pPr>
            <a:r>
              <a:rPr lang="zh-CN" altLang="en-US" dirty="0" smtClean="0"/>
              <a:t>众人平等</a:t>
            </a:r>
            <a:r>
              <a:rPr lang="zh-CN" altLang="en-US" dirty="0"/>
              <a:t>，没有核心</a:t>
            </a:r>
          </a:p>
          <a:p>
            <a:pPr marL="609600" indent="-609600" eaLnBrk="1" hangingPunct="1">
              <a:buClr>
                <a:schemeClr val="tx1"/>
              </a:buClr>
              <a:buFontTx/>
              <a:buAutoNum type="arabicPeriod" startAt="6"/>
            </a:pPr>
            <a:r>
              <a:rPr lang="zh-CN" altLang="en-US" dirty="0"/>
              <a:t>分工不均，事后抱怨</a:t>
            </a:r>
          </a:p>
        </p:txBody>
      </p:sp>
      <p:sp>
        <p:nvSpPr>
          <p:cNvPr id="2" name="Footer Placeholder 1"/>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3" name="Slide Number Placeholder 2"/>
          <p:cNvSpPr>
            <a:spLocks noGrp="1"/>
          </p:cNvSpPr>
          <p:nvPr>
            <p:ph type="sldNum" sz="quarter" idx="12"/>
          </p:nvPr>
        </p:nvSpPr>
        <p:spPr/>
        <p:txBody>
          <a:bodyPr/>
          <a:lstStyle/>
          <a:p>
            <a:fld id="{2D911742-C16A-014D-9F30-E1EED47A9C92}" type="slidenum">
              <a:rPr lang="zh-CN" altLang="en-US" smtClean="0"/>
              <a:pPr/>
              <a:t>30</a:t>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Course</a:t>
            </a:r>
            <a:r>
              <a:rPr lang="zh-CN" altLang="en-US" dirty="0" smtClean="0">
                <a:solidFill>
                  <a:schemeClr val="tx2">
                    <a:satMod val="130000"/>
                  </a:schemeClr>
                </a:solidFill>
              </a:rPr>
              <a:t> </a:t>
            </a:r>
            <a:r>
              <a:rPr lang="en-US" altLang="zh-CN" dirty="0" smtClean="0">
                <a:solidFill>
                  <a:schemeClr val="tx2">
                    <a:satMod val="130000"/>
                  </a:schemeClr>
                </a:solidFill>
              </a:rPr>
              <a:t>Name</a:t>
            </a:r>
            <a:endParaRPr lang="zh-CN" altLang="en-US" dirty="0">
              <a:solidFill>
                <a:schemeClr val="tx2">
                  <a:satMod val="130000"/>
                </a:schemeClr>
              </a:solidFill>
            </a:endParaRP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AEAEB72-92B3-844D-9899-4E6BC8D8D377}" type="slidenum">
              <a:rPr lang="zh-CN" altLang="en-US">
                <a:solidFill>
                  <a:srgbClr val="B4B1A0"/>
                </a:solidFill>
                <a:latin typeface="Gill Sans MT" charset="0"/>
                <a:ea typeface="华文中宋" charset="-122"/>
              </a:rPr>
              <a:pPr eaLnBrk="1" hangingPunct="1"/>
              <a:t>4</a:t>
            </a:fld>
            <a:endParaRPr lang="zh-CN" altLang="en-US">
              <a:solidFill>
                <a:srgbClr val="B4B1A0"/>
              </a:solidFill>
              <a:latin typeface="Gill Sans MT" charset="0"/>
              <a:ea typeface="华文中宋" charset="-122"/>
            </a:endParaRPr>
          </a:p>
        </p:txBody>
      </p:sp>
      <p:sp>
        <p:nvSpPr>
          <p:cNvPr id="10245" name="TextBox 5"/>
          <p:cNvSpPr txBox="1">
            <a:spLocks noChangeArrowheads="1"/>
          </p:cNvSpPr>
          <p:nvPr/>
        </p:nvSpPr>
        <p:spPr bwMode="auto">
          <a:xfrm>
            <a:off x="1000125" y="1857375"/>
            <a:ext cx="81438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lvl="1" algn="ctr" eaLnBrk="1" hangingPunct="1"/>
            <a:r>
              <a:rPr lang="en-US" altLang="zh-CN" sz="6600" b="1" dirty="0" smtClean="0">
                <a:solidFill>
                  <a:srgbClr val="FF0000"/>
                </a:solidFill>
                <a:latin typeface="Gill Sans MT" charset="0"/>
                <a:ea typeface="华文中宋" charset="-122"/>
              </a:rPr>
              <a:t>Distributed</a:t>
            </a:r>
            <a:endParaRPr lang="en-US" altLang="zh-CN" sz="6600" b="1" dirty="0">
              <a:solidFill>
                <a:srgbClr val="FF0000"/>
              </a:solidFill>
              <a:latin typeface="Gill Sans MT" charset="0"/>
              <a:ea typeface="华文中宋" charset="-122"/>
            </a:endParaRPr>
          </a:p>
          <a:p>
            <a:pPr marL="0" lvl="1" algn="ctr" eaLnBrk="1" hangingPunct="1"/>
            <a:r>
              <a:rPr lang="en-US" altLang="zh-CN" sz="6600" b="1" dirty="0" smtClean="0">
                <a:latin typeface="Gill Sans MT" charset="0"/>
                <a:ea typeface="华文中宋" charset="-122"/>
              </a:rPr>
              <a:t>Database</a:t>
            </a:r>
          </a:p>
          <a:p>
            <a:pPr marL="0" lvl="1" algn="ctr" eaLnBrk="1" hangingPunct="1"/>
            <a:r>
              <a:rPr lang="en-US" altLang="zh-CN" sz="6600" b="1" dirty="0" smtClean="0">
                <a:latin typeface="Gill Sans MT" charset="0"/>
                <a:ea typeface="华文中宋" charset="-122"/>
              </a:rPr>
              <a:t>Systems</a:t>
            </a:r>
          </a:p>
          <a:p>
            <a:pPr algn="ctr" eaLnBrk="1" hangingPunct="1"/>
            <a:endParaRPr lang="zh-CN" altLang="en-US" sz="6600" dirty="0">
              <a:latin typeface="Gill Sans MT" charset="0"/>
              <a:ea typeface="华文中宋"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Teaching language</a:t>
            </a: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E69C286-0DFB-914C-91A1-BF7708421B13}" type="slidenum">
              <a:rPr lang="zh-CN" altLang="en-US">
                <a:solidFill>
                  <a:srgbClr val="B4B1A0"/>
                </a:solidFill>
                <a:latin typeface="Gill Sans MT" charset="0"/>
                <a:ea typeface="华文中宋" charset="-122"/>
              </a:rPr>
              <a:pPr eaLnBrk="1" hangingPunct="1"/>
              <a:t>5</a:t>
            </a:fld>
            <a:endParaRPr lang="zh-CN" altLang="en-US">
              <a:solidFill>
                <a:srgbClr val="B4B1A0"/>
              </a:solidFill>
              <a:latin typeface="Gill Sans MT" charset="0"/>
              <a:ea typeface="华文中宋" charset="-122"/>
            </a:endParaRPr>
          </a:p>
        </p:txBody>
      </p:sp>
      <p:sp>
        <p:nvSpPr>
          <p:cNvPr id="15365" name="TextBox 6"/>
          <p:cNvSpPr txBox="1">
            <a:spLocks noChangeArrowheads="1"/>
          </p:cNvSpPr>
          <p:nvPr/>
        </p:nvSpPr>
        <p:spPr bwMode="auto">
          <a:xfrm>
            <a:off x="1000125" y="2214563"/>
            <a:ext cx="814387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lvl="1" algn="ctr" eaLnBrk="1" hangingPunct="1"/>
            <a:r>
              <a:rPr lang="en-US" altLang="zh-CN" sz="16000" b="1">
                <a:latin typeface="Gill Sans MT" charset="0"/>
                <a:ea typeface="华文中宋" charset="-122"/>
              </a:rPr>
              <a:t>English</a:t>
            </a:r>
          </a:p>
          <a:p>
            <a:pPr algn="ctr" eaLnBrk="1" hangingPunct="1"/>
            <a:endParaRPr lang="zh-CN" altLang="en-US">
              <a:latin typeface="Gill Sans MT" charset="0"/>
              <a:ea typeface="华文中宋"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Textbook</a:t>
            </a:r>
            <a:endParaRPr lang="zh-CN" altLang="en-US" sz="1800" dirty="0">
              <a:solidFill>
                <a:schemeClr val="tx2">
                  <a:satMod val="130000"/>
                </a:schemeClr>
              </a:solidFill>
            </a:endParaRP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2AC705F-F0CC-594E-AB40-400F2C936DB1}" type="slidenum">
              <a:rPr lang="zh-CN" altLang="en-US">
                <a:solidFill>
                  <a:srgbClr val="B4B1A0"/>
                </a:solidFill>
                <a:latin typeface="Gill Sans MT" charset="0"/>
                <a:ea typeface="华文中宋" charset="-122"/>
              </a:rPr>
              <a:pPr eaLnBrk="1" hangingPunct="1"/>
              <a:t>6</a:t>
            </a:fld>
            <a:endParaRPr lang="zh-CN" altLang="en-US">
              <a:solidFill>
                <a:srgbClr val="B4B1A0"/>
              </a:solidFill>
              <a:latin typeface="Gill Sans MT" charset="0"/>
              <a:ea typeface="华文中宋" charset="-122"/>
            </a:endParaRPr>
          </a:p>
        </p:txBody>
      </p:sp>
      <p:sp>
        <p:nvSpPr>
          <p:cNvPr id="12293" name="TextBox 7"/>
          <p:cNvSpPr txBox="1">
            <a:spLocks noChangeArrowheads="1"/>
          </p:cNvSpPr>
          <p:nvPr/>
        </p:nvSpPr>
        <p:spPr bwMode="auto">
          <a:xfrm>
            <a:off x="1357313" y="1714500"/>
            <a:ext cx="7572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4000" b="1" dirty="0">
                <a:latin typeface="Gill Sans MT" charset="0"/>
                <a:ea typeface="华文中宋" charset="-122"/>
              </a:rPr>
              <a:t>Principles of</a:t>
            </a:r>
            <a:br>
              <a:rPr lang="en-US" altLang="zh-CN" sz="4000" b="1" dirty="0">
                <a:latin typeface="Gill Sans MT" charset="0"/>
                <a:ea typeface="华文中宋" charset="-122"/>
              </a:rPr>
            </a:br>
            <a:r>
              <a:rPr lang="en-US" altLang="zh-CN" sz="4000" b="1" dirty="0">
                <a:latin typeface="Gill Sans MT" charset="0"/>
                <a:ea typeface="华文中宋" charset="-122"/>
              </a:rPr>
              <a:t>Distributed Database Systems</a:t>
            </a:r>
          </a:p>
          <a:p>
            <a:pPr eaLnBrk="1" hangingPunct="1"/>
            <a:r>
              <a:rPr lang="en-US" altLang="zh-CN" sz="2000" dirty="0" smtClean="0">
                <a:latin typeface="Gill Sans MT" charset="0"/>
                <a:ea typeface="华文中宋" charset="-122"/>
              </a:rPr>
              <a:t>(3</a:t>
            </a:r>
            <a:r>
              <a:rPr lang="en-US" altLang="zh-CN" sz="2000" baseline="30000" dirty="0" smtClean="0">
                <a:latin typeface="Gill Sans MT" charset="0"/>
                <a:ea typeface="华文中宋" charset="-122"/>
              </a:rPr>
              <a:t>nd</a:t>
            </a:r>
            <a:r>
              <a:rPr lang="en-US" altLang="zh-CN" sz="2000" dirty="0" smtClean="0">
                <a:latin typeface="Gill Sans MT" charset="0"/>
                <a:ea typeface="华文中宋" charset="-122"/>
              </a:rPr>
              <a:t> </a:t>
            </a:r>
            <a:r>
              <a:rPr lang="en-US" altLang="zh-CN" sz="2000" dirty="0">
                <a:latin typeface="Gill Sans MT" charset="0"/>
                <a:ea typeface="华文中宋" charset="-122"/>
              </a:rPr>
              <a:t>Edition)</a:t>
            </a:r>
          </a:p>
          <a:p>
            <a:pPr eaLnBrk="1" hangingPunct="1"/>
            <a:endParaRPr lang="en-US" altLang="zh-CN" sz="2000" dirty="0">
              <a:latin typeface="Gill Sans MT" charset="0"/>
              <a:ea typeface="华文中宋" charset="-122"/>
            </a:endParaRPr>
          </a:p>
          <a:p>
            <a:pPr eaLnBrk="1" hangingPunct="1"/>
            <a:endParaRPr lang="en-US" altLang="zh-CN" sz="2000" dirty="0">
              <a:latin typeface="Gill Sans MT" charset="0"/>
              <a:ea typeface="华文中宋" charset="-122"/>
            </a:endParaRPr>
          </a:p>
          <a:p>
            <a:pPr eaLnBrk="1" hangingPunct="1"/>
            <a:r>
              <a:rPr lang="en-US" altLang="zh-CN" sz="2400" dirty="0">
                <a:latin typeface="Gill Sans MT" charset="0"/>
                <a:ea typeface="华文中宋" charset="-122"/>
              </a:rPr>
              <a:t>M. Tame </a:t>
            </a:r>
            <a:r>
              <a:rPr lang="en-US" altLang="zh-CN" sz="2400" dirty="0" err="1">
                <a:latin typeface="Gill Sans MT" charset="0"/>
                <a:ea typeface="华文中宋" charset="-122"/>
              </a:rPr>
              <a:t>Özsu</a:t>
            </a:r>
            <a:endParaRPr lang="en-US" altLang="zh-CN" sz="2400" dirty="0">
              <a:latin typeface="Gill Sans MT" charset="0"/>
              <a:ea typeface="华文中宋" charset="-122"/>
            </a:endParaRPr>
          </a:p>
          <a:p>
            <a:pPr eaLnBrk="1" hangingPunct="1"/>
            <a:r>
              <a:rPr lang="en-US" altLang="zh-CN" sz="2400" dirty="0">
                <a:latin typeface="Gill Sans MT" charset="0"/>
                <a:ea typeface="华文中宋" charset="-122"/>
              </a:rPr>
              <a:t>Patrick </a:t>
            </a:r>
            <a:r>
              <a:rPr lang="en-US" altLang="zh-CN" sz="2400" dirty="0" err="1">
                <a:latin typeface="Gill Sans MT" charset="0"/>
                <a:ea typeface="华文中宋" charset="-122"/>
              </a:rPr>
              <a:t>Valduriez</a:t>
            </a:r>
            <a:endParaRPr lang="en-US" altLang="zh-CN" sz="2400" dirty="0">
              <a:latin typeface="Gill Sans MT" charset="0"/>
              <a:ea typeface="华文中宋" charset="-122"/>
            </a:endParaRPr>
          </a:p>
          <a:p>
            <a:pPr eaLnBrk="1" hangingPunct="1"/>
            <a:r>
              <a:rPr lang="en-US" altLang="zh-CN" sz="2400" dirty="0" smtClean="0">
                <a:latin typeface="Gill Sans MT" charset="0"/>
                <a:ea typeface="华文中宋" charset="-122"/>
              </a:rPr>
              <a:t>Springer, 2011</a:t>
            </a:r>
            <a:endParaRPr lang="en-US" altLang="zh-CN" sz="2400" dirty="0">
              <a:latin typeface="Gill Sans MT" charset="0"/>
              <a:ea typeface="华文中宋" charset="-122"/>
            </a:endParaRPr>
          </a:p>
          <a:p>
            <a:pPr eaLnBrk="1" hangingPunct="1"/>
            <a:endParaRPr lang="en-US" altLang="zh-CN" sz="2400" dirty="0">
              <a:latin typeface="Gill Sans MT" charset="0"/>
              <a:ea typeface="华文中宋" charset="-122"/>
            </a:endParaRPr>
          </a:p>
          <a:p>
            <a:pPr eaLnBrk="1" hangingPunct="1"/>
            <a:r>
              <a:rPr lang="en-US" altLang="zh-CN" sz="2400" dirty="0">
                <a:latin typeface="Gill Sans MT" charset="0"/>
                <a:ea typeface="华文中宋" charset="-122"/>
              </a:rPr>
              <a:t>Price: RMB </a:t>
            </a:r>
            <a:r>
              <a:rPr lang="en-US" altLang="zh-CN" sz="4000" dirty="0" smtClean="0">
                <a:latin typeface="Gill Sans MT" charset="0"/>
                <a:ea typeface="华文中宋" charset="-122"/>
              </a:rPr>
              <a:t>73.30</a:t>
            </a:r>
            <a:endParaRPr lang="en-US" altLang="zh-CN" sz="2400" dirty="0">
              <a:latin typeface="Gill Sans MT" charset="0"/>
              <a:ea typeface="华文中宋" charset="-122"/>
            </a:endParaRPr>
          </a:p>
          <a:p>
            <a:pPr eaLnBrk="1" hangingPunct="1"/>
            <a:endParaRPr lang="en-US" altLang="zh-CN" dirty="0">
              <a:latin typeface="Gill Sans MT" charset="0"/>
              <a:ea typeface="华文中宋" charset="-122"/>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706824"/>
            <a:ext cx="1487859" cy="22224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3706824"/>
            <a:ext cx="1570990" cy="222248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Reference</a:t>
            </a: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D764CB6-3F86-7B44-8F3F-46CA0C4A0E64}" type="slidenum">
              <a:rPr lang="zh-CN" altLang="en-US">
                <a:solidFill>
                  <a:srgbClr val="B4B1A0"/>
                </a:solidFill>
                <a:latin typeface="Gill Sans MT" charset="0"/>
                <a:ea typeface="华文中宋" charset="-122"/>
              </a:rPr>
              <a:pPr eaLnBrk="1" hangingPunct="1"/>
              <a:t>7</a:t>
            </a:fld>
            <a:endParaRPr lang="zh-CN" altLang="en-US">
              <a:solidFill>
                <a:srgbClr val="B4B1A0"/>
              </a:solidFill>
              <a:latin typeface="Gill Sans MT" charset="0"/>
              <a:ea typeface="华文中宋" charset="-122"/>
            </a:endParaRPr>
          </a:p>
        </p:txBody>
      </p:sp>
      <p:sp>
        <p:nvSpPr>
          <p:cNvPr id="13317" name="Rectangle 7"/>
          <p:cNvSpPr>
            <a:spLocks noChangeArrowheads="1"/>
          </p:cNvSpPr>
          <p:nvPr/>
        </p:nvSpPr>
        <p:spPr bwMode="auto">
          <a:xfrm>
            <a:off x="1500188" y="2428875"/>
            <a:ext cx="7286625"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4000" b="1" dirty="0">
                <a:latin typeface="Gill Sans MT" charset="0"/>
                <a:ea typeface="华文中宋" charset="-122"/>
              </a:rPr>
              <a:t>Distributed Databases:</a:t>
            </a:r>
            <a:br>
              <a:rPr lang="en-US" altLang="zh-CN" sz="4000" b="1" dirty="0">
                <a:latin typeface="Gill Sans MT" charset="0"/>
                <a:ea typeface="华文中宋" charset="-122"/>
              </a:rPr>
            </a:br>
            <a:r>
              <a:rPr lang="en-US" altLang="zh-CN" sz="4000" b="1" dirty="0">
                <a:latin typeface="Gill Sans MT" charset="0"/>
                <a:ea typeface="华文中宋" charset="-122"/>
              </a:rPr>
              <a:t>Principles and Systems</a:t>
            </a:r>
            <a:r>
              <a:rPr lang="en-US" altLang="zh-CN" sz="3200" dirty="0">
                <a:latin typeface="Gill Sans MT" charset="0"/>
                <a:ea typeface="华文中宋" charset="-122"/>
              </a:rPr>
              <a:t/>
            </a:r>
            <a:br>
              <a:rPr lang="en-US" altLang="zh-CN" sz="3200" dirty="0">
                <a:latin typeface="Gill Sans MT" charset="0"/>
                <a:ea typeface="华文中宋" charset="-122"/>
              </a:rPr>
            </a:br>
            <a:r>
              <a:rPr lang="en-US" altLang="zh-CN" sz="2400" dirty="0" err="1">
                <a:latin typeface="Gill Sans MT" charset="0"/>
                <a:ea typeface="华文中宋" charset="-122"/>
              </a:rPr>
              <a:t>Ceri</a:t>
            </a:r>
            <a:r>
              <a:rPr lang="en-US" altLang="zh-CN" sz="2400" dirty="0">
                <a:latin typeface="Gill Sans MT" charset="0"/>
                <a:ea typeface="华文中宋" charset="-122"/>
              </a:rPr>
              <a:t> &amp; </a:t>
            </a:r>
            <a:r>
              <a:rPr lang="en-US" altLang="zh-CN" sz="2400" dirty="0" err="1">
                <a:latin typeface="Gill Sans MT" charset="0"/>
                <a:ea typeface="华文中宋" charset="-122"/>
              </a:rPr>
              <a:t>Pelagatti</a:t>
            </a:r>
            <a:r>
              <a:rPr lang="en-US" altLang="zh-CN" sz="2400" dirty="0">
                <a:latin typeface="Gill Sans MT" charset="0"/>
                <a:ea typeface="华文中宋" charset="-122"/>
              </a:rPr>
              <a:t> McGraw-Hill, 1985</a:t>
            </a:r>
          </a:p>
          <a:p>
            <a:pPr eaLnBrk="1" hangingPunct="1"/>
            <a:endParaRPr lang="en-US" altLang="zh-CN" sz="2400" dirty="0">
              <a:latin typeface="Gill Sans MT" charset="0"/>
              <a:ea typeface="华文中宋" charset="-122"/>
            </a:endParaRPr>
          </a:p>
          <a:p>
            <a:pPr eaLnBrk="1" hangingPunct="1"/>
            <a:r>
              <a:rPr lang="zh-CN" altLang="en-US" sz="2400" dirty="0">
                <a:latin typeface="Gill Sans MT" charset="0"/>
                <a:ea typeface="华文中宋" charset="-122"/>
              </a:rPr>
              <a:t>许多中文参考书</a:t>
            </a:r>
            <a:endParaRPr lang="en-US" altLang="zh-CN" sz="2400" dirty="0">
              <a:latin typeface="Gill Sans MT" charset="0"/>
              <a:ea typeface="华文中宋"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smtClean="0">
                <a:solidFill>
                  <a:schemeClr val="tx2">
                    <a:satMod val="130000"/>
                  </a:schemeClr>
                </a:solidFill>
              </a:rPr>
              <a:t>Prerequisite</a:t>
            </a:r>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C7C5F40-42AD-7740-B95E-09459DE7A1B9}" type="slidenum">
              <a:rPr lang="zh-CN" altLang="en-US">
                <a:solidFill>
                  <a:srgbClr val="B4B1A0"/>
                </a:solidFill>
                <a:latin typeface="Gill Sans MT" charset="0"/>
                <a:ea typeface="华文中宋" charset="-122"/>
              </a:rPr>
              <a:pPr eaLnBrk="1" hangingPunct="1"/>
              <a:t>8</a:t>
            </a:fld>
            <a:endParaRPr lang="zh-CN" altLang="en-US">
              <a:solidFill>
                <a:srgbClr val="B4B1A0"/>
              </a:solidFill>
              <a:latin typeface="Gill Sans MT" charset="0"/>
              <a:ea typeface="华文中宋" charset="-122"/>
            </a:endParaRPr>
          </a:p>
        </p:txBody>
      </p:sp>
      <p:sp>
        <p:nvSpPr>
          <p:cNvPr id="14341" name="Rectangle 7"/>
          <p:cNvSpPr>
            <a:spLocks noChangeArrowheads="1"/>
          </p:cNvSpPr>
          <p:nvPr/>
        </p:nvSpPr>
        <p:spPr bwMode="auto">
          <a:xfrm>
            <a:off x="1500188" y="2214563"/>
            <a:ext cx="72866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charset="-122"/>
              </a:defRPr>
            </a:lvl1pPr>
            <a:lvl2pPr marL="365125" indent="-282575"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1" eaLnBrk="1" hangingPunct="1">
              <a:spcBef>
                <a:spcPts val="600"/>
              </a:spcBef>
              <a:buSzPct val="80000"/>
            </a:pPr>
            <a:r>
              <a:rPr lang="en-US" altLang="zh-CN" sz="4000">
                <a:latin typeface="Gill Sans MT" charset="0"/>
                <a:ea typeface="华文中宋" charset="-122"/>
              </a:rPr>
              <a:t>Undergraduate </a:t>
            </a:r>
            <a:r>
              <a:rPr lang="en-US" altLang="zh-CN" sz="4000" b="1">
                <a:latin typeface="Gill Sans MT" charset="0"/>
                <a:ea typeface="华文中宋" charset="-122"/>
              </a:rPr>
              <a:t>database</a:t>
            </a:r>
            <a:r>
              <a:rPr lang="en-US" altLang="zh-CN" sz="4000">
                <a:latin typeface="Gill Sans MT" charset="0"/>
                <a:ea typeface="华文中宋" charset="-122"/>
              </a:rPr>
              <a:t> course</a:t>
            </a:r>
          </a:p>
          <a:p>
            <a:pPr lvl="1" eaLnBrk="1" hangingPunct="1">
              <a:spcBef>
                <a:spcPts val="600"/>
              </a:spcBef>
              <a:buSzPct val="80000"/>
            </a:pPr>
            <a:endParaRPr lang="en-US" altLang="zh-CN" sz="4000" b="1">
              <a:latin typeface="Gill Sans MT" charset="0"/>
              <a:ea typeface="华文中宋" charset="-122"/>
            </a:endParaRPr>
          </a:p>
          <a:p>
            <a:pPr lvl="1" eaLnBrk="1" hangingPunct="1">
              <a:spcBef>
                <a:spcPts val="600"/>
              </a:spcBef>
              <a:buSzPct val="80000"/>
            </a:pPr>
            <a:r>
              <a:rPr lang="en-US" altLang="zh-CN" sz="4000" b="1">
                <a:latin typeface="Gill Sans MT" charset="0"/>
                <a:ea typeface="华文中宋" charset="-122"/>
              </a:rPr>
              <a:t>Computer networks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new</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semester?</a:t>
            </a:r>
            <a:endParaRPr lang="en-US" dirty="0"/>
          </a:p>
        </p:txBody>
      </p:sp>
      <p:sp>
        <p:nvSpPr>
          <p:cNvPr id="4" name="Footer Placeholder 3"/>
          <p:cNvSpPr>
            <a:spLocks noGrp="1"/>
          </p:cNvSpPr>
          <p:nvPr>
            <p:ph type="ftr" sz="quarter" idx="11"/>
          </p:nvPr>
        </p:nvSpPr>
        <p:spPr/>
        <p:txBody>
          <a:bodyPr/>
          <a:lstStyle/>
          <a:p>
            <a:pPr>
              <a:defRPr/>
            </a:pPr>
            <a:r>
              <a:rPr lang="en-US" altLang="zh-CN" smtClean="0"/>
              <a:t>Distributed Database Systems</a:t>
            </a:r>
            <a:endParaRPr lang="zh-CN" altLang="en-US"/>
          </a:p>
        </p:txBody>
      </p:sp>
      <p:sp>
        <p:nvSpPr>
          <p:cNvPr id="5" name="Slide Number Placeholder 4"/>
          <p:cNvSpPr>
            <a:spLocks noGrp="1"/>
          </p:cNvSpPr>
          <p:nvPr>
            <p:ph type="sldNum" sz="quarter" idx="12"/>
          </p:nvPr>
        </p:nvSpPr>
        <p:spPr/>
        <p:txBody>
          <a:bodyPr/>
          <a:lstStyle/>
          <a:p>
            <a:fld id="{2D911742-C16A-014D-9F30-E1EED47A9C92}" type="slidenum">
              <a:rPr lang="zh-CN" altLang="en-US" smtClean="0"/>
              <a:pPr/>
              <a:t>9</a:t>
            </a:fld>
            <a:endParaRPr lang="zh-CN" alt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1" y="1447799"/>
            <a:ext cx="6552728" cy="492299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546812"/>
            <a:ext cx="2376264" cy="601586"/>
          </a:xfrm>
          <a:prstGeom prst="rect">
            <a:avLst/>
          </a:prstGeom>
        </p:spPr>
      </p:pic>
      <p:pic>
        <p:nvPicPr>
          <p:cNvPr id="10" name="Picture 9"/>
          <p:cNvPicPr>
            <a:picLocks noChangeAspect="1"/>
          </p:cNvPicPr>
          <p:nvPr/>
        </p:nvPicPr>
        <p:blipFill>
          <a:blip r:embed="rId4"/>
          <a:stretch>
            <a:fillRect/>
          </a:stretch>
        </p:blipFill>
        <p:spPr>
          <a:xfrm>
            <a:off x="1043608" y="3144138"/>
            <a:ext cx="2376264" cy="572894"/>
          </a:xfrm>
          <a:prstGeom prst="rect">
            <a:avLst/>
          </a:prstGeom>
        </p:spPr>
      </p:pic>
    </p:spTree>
    <p:extLst>
      <p:ext uri="{BB962C8B-B14F-4D97-AF65-F5344CB8AC3E}">
        <p14:creationId xmlns:p14="http://schemas.microsoft.com/office/powerpoint/2010/main" val="7267170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643</TotalTime>
  <Words>1482</Words>
  <Application>Microsoft Macintosh PowerPoint</Application>
  <PresentationFormat>On-screen Show (4:3)</PresentationFormat>
  <Paragraphs>293</Paragraphs>
  <Slides>30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Gill Sans MT</vt:lpstr>
      <vt:lpstr>Kaiti TC</vt:lpstr>
      <vt:lpstr>Verdana</vt:lpstr>
      <vt:lpstr>Wingdings 2</vt:lpstr>
      <vt:lpstr>华文中宋</vt:lpstr>
      <vt:lpstr>宋体</vt:lpstr>
      <vt:lpstr>Arial</vt:lpstr>
      <vt:lpstr>Solstice</vt:lpstr>
      <vt:lpstr>Distributed Database Systems</vt:lpstr>
      <vt:lpstr>Teaching Staff</vt:lpstr>
      <vt:lpstr>Teaching Staff</vt:lpstr>
      <vt:lpstr>Course Name</vt:lpstr>
      <vt:lpstr>Teaching language</vt:lpstr>
      <vt:lpstr>Textbook</vt:lpstr>
      <vt:lpstr>Reference</vt:lpstr>
      <vt:lpstr>Prerequisite</vt:lpstr>
      <vt:lpstr>What is new in this semester?</vt:lpstr>
      <vt:lpstr>What is new in this semester?</vt:lpstr>
      <vt:lpstr>Syllabus</vt:lpstr>
      <vt:lpstr>Syllabus</vt:lpstr>
      <vt:lpstr>Syllabus</vt:lpstr>
      <vt:lpstr>Contents - Project</vt:lpstr>
      <vt:lpstr>Evaluation</vt:lpstr>
      <vt:lpstr>Course home page</vt:lpstr>
      <vt:lpstr>Why take this course?</vt:lpstr>
      <vt:lpstr>History of DB Systems</vt:lpstr>
      <vt:lpstr>History of DB Systems</vt:lpstr>
      <vt:lpstr>History of DB Systems</vt:lpstr>
      <vt:lpstr>Why study DDB</vt:lpstr>
      <vt:lpstr>Why study DDB</vt:lpstr>
      <vt:lpstr>Why study DDB</vt:lpstr>
      <vt:lpstr>Why study DDB</vt:lpstr>
      <vt:lpstr>Why study DDB</vt:lpstr>
      <vt:lpstr>往届学生反馈……</vt:lpstr>
      <vt:lpstr>往届学生反馈……</vt:lpstr>
      <vt:lpstr>PowerPoint Presentation</vt:lpstr>
      <vt:lpstr>课程设计中应注意的问题</vt:lpstr>
      <vt:lpstr>PowerPoint Presentation</vt:lpstr>
    </vt:vector>
  </TitlesOfParts>
  <Company>DB Group, Tsinghua University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Database Systems</dc:title>
  <dc:creator>Hao Wu</dc:creator>
  <cp:lastModifiedBy>范 举</cp:lastModifiedBy>
  <cp:revision>112</cp:revision>
  <dcterms:created xsi:type="dcterms:W3CDTF">2007-09-19T09:41:51Z</dcterms:created>
  <dcterms:modified xsi:type="dcterms:W3CDTF">2021-09-25T15:59:33Z</dcterms:modified>
</cp:coreProperties>
</file>